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sldIdLst>
    <p:sldId id="256" r:id="rId2"/>
    <p:sldId id="257" r:id="rId3"/>
    <p:sldId id="258" r:id="rId4"/>
    <p:sldId id="259" r:id="rId5"/>
    <p:sldId id="261" r:id="rId6"/>
    <p:sldId id="264" r:id="rId7"/>
    <p:sldId id="262" r:id="rId8"/>
    <p:sldId id="265" r:id="rId9"/>
    <p:sldId id="270" r:id="rId10"/>
    <p:sldId id="266" r:id="rId11"/>
    <p:sldId id="269" r:id="rId12"/>
    <p:sldId id="271" r:id="rId13"/>
    <p:sldId id="272" r:id="rId14"/>
    <p:sldId id="263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7" r:id="rId25"/>
    <p:sldId id="282" r:id="rId26"/>
    <p:sldId id="286" r:id="rId27"/>
    <p:sldId id="288" r:id="rId28"/>
    <p:sldId id="289" r:id="rId29"/>
    <p:sldId id="285" r:id="rId30"/>
    <p:sldId id="290" r:id="rId31"/>
    <p:sldId id="284" r:id="rId32"/>
    <p:sldId id="293" r:id="rId33"/>
    <p:sldId id="291" r:id="rId34"/>
    <p:sldId id="294" r:id="rId35"/>
    <p:sldId id="292" r:id="rId36"/>
    <p:sldId id="296" r:id="rId37"/>
    <p:sldId id="295" r:id="rId38"/>
    <p:sldId id="297" r:id="rId39"/>
    <p:sldId id="298" r:id="rId40"/>
    <p:sldId id="299" r:id="rId41"/>
    <p:sldId id="300" r:id="rId42"/>
    <p:sldId id="301" r:id="rId43"/>
    <p:sldId id="304" r:id="rId44"/>
    <p:sldId id="317" r:id="rId45"/>
    <p:sldId id="321" r:id="rId46"/>
    <p:sldId id="322" r:id="rId47"/>
    <p:sldId id="318" r:id="rId48"/>
    <p:sldId id="319" r:id="rId49"/>
    <p:sldId id="323" r:id="rId50"/>
    <p:sldId id="324" r:id="rId51"/>
    <p:sldId id="325" r:id="rId52"/>
    <p:sldId id="326" r:id="rId53"/>
    <p:sldId id="327" r:id="rId54"/>
    <p:sldId id="328" r:id="rId55"/>
    <p:sldId id="329" r:id="rId56"/>
    <p:sldId id="330" r:id="rId57"/>
    <p:sldId id="331" r:id="rId58"/>
    <p:sldId id="332" r:id="rId59"/>
    <p:sldId id="333" r:id="rId60"/>
    <p:sldId id="334" r:id="rId61"/>
    <p:sldId id="305" r:id="rId62"/>
    <p:sldId id="312" r:id="rId63"/>
    <p:sldId id="307" r:id="rId64"/>
    <p:sldId id="308" r:id="rId65"/>
    <p:sldId id="310" r:id="rId66"/>
    <p:sldId id="311" r:id="rId67"/>
    <p:sldId id="309" r:id="rId68"/>
    <p:sldId id="302" r:id="rId69"/>
    <p:sldId id="313" r:id="rId70"/>
    <p:sldId id="314" r:id="rId71"/>
    <p:sldId id="315" r:id="rId72"/>
    <p:sldId id="316" r:id="rId73"/>
    <p:sldId id="320" r:id="rId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590" autoAdjust="0"/>
  </p:normalViewPr>
  <p:slideViewPr>
    <p:cSldViewPr>
      <p:cViewPr varScale="1">
        <p:scale>
          <a:sx n="67" d="100"/>
          <a:sy n="67" d="100"/>
        </p:scale>
        <p:origin x="-148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9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0656E2-06A5-405F-A803-1F019830818F}" type="datetimeFigureOut">
              <a:rPr lang="en-IN" smtClean="0"/>
              <a:t>28-09-2015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A60D06-BD68-4CC6-BC66-9EFD5DD1DEA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546529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IN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Major classification systems for truncus arteriosus reproduced from [25] with permission from Elsevier.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268" y="573807"/>
            <a:ext cx="86236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419" y="573807"/>
            <a:ext cx="576072" cy="57231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769833"/>
            <a:ext cx="7315200" cy="35395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690" y="548797"/>
            <a:ext cx="1189132" cy="297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alpha val="50000"/>
                  </a:schemeClr>
                </a:solidFill>
              </a:defRPr>
            </a:lvl1pPr>
          </a:lstStyle>
          <a:p>
            <a:fld id="{D984A905-F957-4123-9325-3AD75DC8FA39}" type="datetimeFigureOut">
              <a:rPr lang="en-US" smtClean="0"/>
              <a:t>9/28/2015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4415" y="548797"/>
            <a:ext cx="941203" cy="30175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E256076D-DE42-48F1-BE3B-B90DBC68A8C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956"/>
            <a:ext cx="2246489" cy="301227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Dessert session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 </a:t>
            </a:r>
            <a:r>
              <a:rPr lang="en-US" dirty="0" err="1" smtClean="0"/>
              <a:t>prasanth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1"/>
            <a:ext cx="7315200" cy="1219199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Paddle Size</a:t>
            </a:r>
            <a:endParaRPr lang="en-US" sz="3200" b="1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latin typeface="Arial Narrow" pitchFamily="34" charset="0"/>
              </a:rPr>
              <a:t>Adult – large paddles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             10-13 cm diameter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/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b="1" dirty="0" smtClean="0">
                <a:solidFill>
                  <a:srgbClr val="FF0000"/>
                </a:solidFill>
                <a:latin typeface="Arial Narrow" pitchFamily="34" charset="0"/>
              </a:rPr>
              <a:t> </a:t>
            </a:r>
            <a:r>
              <a:rPr lang="en-US" sz="2800" dirty="0">
                <a:latin typeface="Arial Narrow" pitchFamily="34" charset="0"/>
              </a:rPr>
              <a:t>Pediatric – small paddles &lt;1yr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     Infant &lt;10kgs – 4.5cm</a:t>
            </a:r>
            <a:br>
              <a:rPr lang="en-US" sz="2800" dirty="0">
                <a:latin typeface="Arial Narrow" pitchFamily="34" charset="0"/>
              </a:rPr>
            </a:br>
            <a:r>
              <a:rPr lang="en-US" sz="2800" dirty="0">
                <a:latin typeface="Arial Narrow" pitchFamily="34" charset="0"/>
              </a:rPr>
              <a:t>     Children &gt;10kgs – 8cm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156871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761999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rgbClr val="00B0F0"/>
                </a:solidFill>
                <a:latin typeface="Arial Narrow" pitchFamily="34" charset="0"/>
              </a:rPr>
              <a:t>Paddle placement in patients with ICD/ pacemaker</a:t>
            </a:r>
            <a:endParaRPr lang="en-US" sz="2800" dirty="0">
              <a:latin typeface="Arial Narrow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26720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 smtClean="0">
              <a:latin typeface="Arial Narrow" pitchFamily="34" charset="0"/>
            </a:endParaRPr>
          </a:p>
          <a:p>
            <a:r>
              <a:rPr lang="en-US" sz="2800" dirty="0" smtClean="0"/>
              <a:t>There should not be any delay.</a:t>
            </a:r>
          </a:p>
          <a:p>
            <a:r>
              <a:rPr lang="en-US" sz="2800" dirty="0" smtClean="0"/>
              <a:t>Avoid placing pads directly over the pulse generator.</a:t>
            </a:r>
          </a:p>
          <a:p>
            <a:r>
              <a:rPr lang="en-IN" sz="2800" dirty="0"/>
              <a:t>T</a:t>
            </a:r>
            <a:r>
              <a:rPr lang="en-IN" sz="2800" dirty="0" smtClean="0"/>
              <a:t>he </a:t>
            </a:r>
            <a:r>
              <a:rPr lang="en-IN" sz="2800" dirty="0"/>
              <a:t>defibrillator paddle/pad should be placed on </a:t>
            </a:r>
            <a:r>
              <a:rPr lang="en-IN" sz="2800" dirty="0" smtClean="0"/>
              <a:t>the chest </a:t>
            </a:r>
            <a:r>
              <a:rPr lang="en-IN" sz="2800" dirty="0"/>
              <a:t>wall ideally at least 8 cm from the generator position</a:t>
            </a:r>
            <a:r>
              <a:rPr lang="en-IN" sz="2800" dirty="0" smtClean="0"/>
              <a:t>.</a:t>
            </a:r>
          </a:p>
          <a:p>
            <a:r>
              <a:rPr lang="en-IN" sz="2800" dirty="0"/>
              <a:t>The anterior-posterior </a:t>
            </a:r>
            <a:r>
              <a:rPr lang="en-IN" sz="2800" dirty="0" smtClean="0"/>
              <a:t>preferably and </a:t>
            </a:r>
            <a:r>
              <a:rPr lang="en-IN" sz="2800" dirty="0"/>
              <a:t>anterior-lateral </a:t>
            </a:r>
            <a:r>
              <a:rPr lang="en-IN" sz="2800" dirty="0" smtClean="0"/>
              <a:t>paddle/pad placements </a:t>
            </a:r>
            <a:r>
              <a:rPr lang="en-IN" sz="2800" dirty="0"/>
              <a:t>on the chest are </a:t>
            </a:r>
            <a:r>
              <a:rPr lang="en-IN" sz="2800" dirty="0" smtClean="0"/>
              <a:t>acceptable</a:t>
            </a:r>
            <a:endParaRPr lang="en-IN" sz="2800" dirty="0"/>
          </a:p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33400" y="5715000"/>
            <a:ext cx="82296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IN" dirty="0" smtClean="0"/>
              <a:t>Defibrillation</a:t>
            </a:r>
            <a:r>
              <a:rPr lang="en-IN" dirty="0"/>
              <a:t>: 2010 International Consensus on Cardiopulmonary</a:t>
            </a:r>
          </a:p>
          <a:p>
            <a:r>
              <a:rPr lang="en-IN" dirty="0"/>
              <a:t>Resuscitation and Emergency Cardiovascular Care Science With Treatment </a:t>
            </a:r>
            <a:r>
              <a:rPr lang="en-IN" dirty="0" smtClean="0"/>
              <a:t>Recommendations. Circulation.2010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52304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Electromagnetic interference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024274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838199"/>
          </a:xfrm>
        </p:spPr>
        <p:txBody>
          <a:bodyPr/>
          <a:lstStyle/>
          <a:p>
            <a:r>
              <a:rPr lang="en-US" dirty="0" smtClean="0"/>
              <a:t>EMI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419600"/>
          </a:xfrm>
        </p:spPr>
        <p:txBody>
          <a:bodyPr>
            <a:normAutofit/>
          </a:bodyPr>
          <a:lstStyle/>
          <a:p>
            <a:r>
              <a:rPr lang="en-IN" sz="2800" i="1" dirty="0"/>
              <a:t>Conducted EMI</a:t>
            </a:r>
            <a:r>
              <a:rPr lang="en-IN" sz="2800" dirty="0"/>
              <a:t> -</a:t>
            </a:r>
            <a:r>
              <a:rPr lang="en-IN" sz="2800" dirty="0" smtClean="0"/>
              <a:t> </a:t>
            </a:r>
            <a:r>
              <a:rPr lang="en-IN" sz="2800" dirty="0"/>
              <a:t>when an electromagnetic source comes in direct contact with the body</a:t>
            </a:r>
            <a:r>
              <a:rPr lang="en-IN" sz="2800" dirty="0" smtClean="0"/>
              <a:t>.</a:t>
            </a:r>
          </a:p>
          <a:p>
            <a:pPr lvl="1"/>
            <a:r>
              <a:rPr lang="en-IN" sz="2400" dirty="0" err="1"/>
              <a:t>electrocautery</a:t>
            </a:r>
            <a:r>
              <a:rPr lang="en-IN" sz="2400" dirty="0"/>
              <a:t> and </a:t>
            </a:r>
            <a:r>
              <a:rPr lang="en-IN" sz="2400" dirty="0" smtClean="0"/>
              <a:t>defibrillation</a:t>
            </a:r>
          </a:p>
          <a:p>
            <a:r>
              <a:rPr lang="en-IN" sz="2800" i="1" dirty="0"/>
              <a:t>Radiated EMI </a:t>
            </a:r>
            <a:r>
              <a:rPr lang="en-IN" sz="2800" dirty="0"/>
              <a:t>-</a:t>
            </a:r>
            <a:r>
              <a:rPr lang="en-IN" sz="2800" dirty="0" smtClean="0"/>
              <a:t> </a:t>
            </a:r>
            <a:r>
              <a:rPr lang="en-IN" sz="2800" dirty="0"/>
              <a:t>when the body is placed within an electromagnetic </a:t>
            </a:r>
            <a:r>
              <a:rPr lang="en-IN" sz="2800" dirty="0" smtClean="0"/>
              <a:t>field.</a:t>
            </a:r>
          </a:p>
          <a:p>
            <a:pPr lvl="1"/>
            <a:r>
              <a:rPr lang="en-IN" sz="2400" dirty="0" smtClean="0"/>
              <a:t>no </a:t>
            </a:r>
            <a:r>
              <a:rPr lang="en-IN" sz="2400" dirty="0"/>
              <a:t>contact with the source is necessary. </a:t>
            </a:r>
            <a:endParaRPr lang="en-IN" sz="2400" dirty="0" smtClean="0"/>
          </a:p>
          <a:p>
            <a:pPr lvl="1"/>
            <a:r>
              <a:rPr lang="en-IN" sz="2400" dirty="0" smtClean="0"/>
              <a:t>MRI, </a:t>
            </a:r>
            <a:r>
              <a:rPr lang="en-IN" sz="2400" dirty="0"/>
              <a:t>positron emission tomography (</a:t>
            </a:r>
            <a:r>
              <a:rPr lang="en-IN" sz="2400" dirty="0" smtClean="0"/>
              <a:t>PET) and </a:t>
            </a:r>
            <a:r>
              <a:rPr lang="en-IN" sz="2400" dirty="0"/>
              <a:t>radiation therapy</a:t>
            </a:r>
            <a:r>
              <a:rPr lang="en-IN" sz="2400" dirty="0" smtClean="0"/>
              <a:t>.</a:t>
            </a:r>
          </a:p>
          <a:p>
            <a:pPr lvl="1"/>
            <a:r>
              <a:rPr lang="en-IN" sz="2400" dirty="0" smtClean="0"/>
              <a:t>results </a:t>
            </a:r>
            <a:r>
              <a:rPr lang="en-IN" sz="2400" dirty="0"/>
              <a:t>in alteration of device function for the duration the patient spends in the electromagnetic field</a:t>
            </a:r>
          </a:p>
          <a:p>
            <a:pPr lvl="1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26147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1447799"/>
          </a:xfrm>
        </p:spPr>
        <p:txBody>
          <a:bodyPr>
            <a:normAutofit/>
          </a:bodyPr>
          <a:lstStyle/>
          <a:p>
            <a:r>
              <a:rPr lang="en-IN" sz="3200" dirty="0"/>
              <a:t>Electromagnetic interference can affect </a:t>
            </a:r>
            <a:r>
              <a:rPr lang="en-IN" sz="3200" dirty="0" smtClean="0"/>
              <a:t>pacing: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2286001"/>
            <a:ext cx="7467600" cy="4023360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IN" sz="2800" dirty="0" smtClean="0"/>
              <a:t>1.The </a:t>
            </a:r>
            <a:r>
              <a:rPr lang="en-IN" sz="2800" dirty="0"/>
              <a:t>signal might be interpreted as </a:t>
            </a:r>
            <a:r>
              <a:rPr lang="en-IN" sz="2800" dirty="0">
                <a:solidFill>
                  <a:srgbClr val="FF0000"/>
                </a:solidFill>
              </a:rPr>
              <a:t>cardiac in origin </a:t>
            </a:r>
            <a:r>
              <a:rPr lang="en-IN" sz="2800" dirty="0"/>
              <a:t>and temporarily inhibit or trigger output, depending on the pacing </a:t>
            </a:r>
            <a:r>
              <a:rPr lang="en-IN" sz="2800" dirty="0" smtClean="0"/>
              <a:t>mode.</a:t>
            </a:r>
          </a:p>
          <a:p>
            <a:pPr marL="0" indent="0">
              <a:buNone/>
            </a:pPr>
            <a:endParaRPr lang="en-IN" sz="2800" dirty="0" smtClean="0"/>
          </a:p>
          <a:p>
            <a:pPr marL="0" indent="0">
              <a:buNone/>
            </a:pPr>
            <a:r>
              <a:rPr lang="en-IN" sz="2800" dirty="0" smtClean="0"/>
              <a:t>2.The </a:t>
            </a:r>
            <a:r>
              <a:rPr lang="en-IN" sz="2800" dirty="0"/>
              <a:t>signal might be interpreted as </a:t>
            </a:r>
            <a:r>
              <a:rPr lang="en-IN" sz="2800" dirty="0">
                <a:solidFill>
                  <a:srgbClr val="FF0000"/>
                </a:solidFill>
              </a:rPr>
              <a:t>noise</a:t>
            </a:r>
            <a:r>
              <a:rPr lang="en-IN" sz="2800" dirty="0"/>
              <a:t> and temporarily cause reversion to an asynchronous pacing mode at a rate set by the manufacturer. This can lead to dangerous </a:t>
            </a:r>
            <a:r>
              <a:rPr lang="en-IN" sz="2800" dirty="0" err="1"/>
              <a:t>tachyarrhythmias</a:t>
            </a:r>
            <a:r>
              <a:rPr lang="en-IN" sz="2800" dirty="0"/>
              <a:t> as a result of an </a:t>
            </a:r>
            <a:r>
              <a:rPr lang="en-IN" sz="2800" dirty="0" smtClean="0"/>
              <a:t>R on-T phenomenon.</a:t>
            </a:r>
            <a:endParaRPr lang="en-US" sz="2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2800" dirty="0" smtClean="0"/>
              <a:t>3.The </a:t>
            </a:r>
            <a:r>
              <a:rPr lang="en-IN" sz="2800" dirty="0"/>
              <a:t>signal might be interpreted by the device as a </a:t>
            </a:r>
            <a:r>
              <a:rPr lang="en-IN" sz="2800" dirty="0">
                <a:solidFill>
                  <a:srgbClr val="FF0000"/>
                </a:solidFill>
              </a:rPr>
              <a:t>programming signal</a:t>
            </a:r>
            <a:r>
              <a:rPr lang="en-IN" sz="2800" dirty="0"/>
              <a:t>, leading to inappropriate </a:t>
            </a:r>
            <a:r>
              <a:rPr lang="en-IN" sz="2800" dirty="0" smtClean="0"/>
              <a:t>reprogramming.</a:t>
            </a:r>
          </a:p>
          <a:p>
            <a:pPr marL="0" indent="0">
              <a:buNone/>
            </a:pPr>
            <a:r>
              <a:rPr lang="en-US" sz="2800" dirty="0" smtClean="0"/>
              <a:t>4.</a:t>
            </a:r>
            <a:r>
              <a:rPr lang="en-IN" sz="2800" dirty="0"/>
              <a:t> A continuous train of electrical </a:t>
            </a:r>
            <a:r>
              <a:rPr lang="en-IN" sz="2800" dirty="0" smtClean="0"/>
              <a:t>impulses </a:t>
            </a:r>
            <a:r>
              <a:rPr lang="en-IN" sz="2800" dirty="0"/>
              <a:t>(</a:t>
            </a:r>
            <a:r>
              <a:rPr lang="en-IN" sz="2800" dirty="0" err="1" smtClean="0"/>
              <a:t>electrocautery</a:t>
            </a:r>
            <a:r>
              <a:rPr lang="en-IN" sz="2800" dirty="0" smtClean="0"/>
              <a:t>), </a:t>
            </a:r>
            <a:r>
              <a:rPr lang="en-IN" sz="2800" dirty="0"/>
              <a:t>conducted down the lead can induce ventricular or atrial fibrillation</a:t>
            </a:r>
            <a:r>
              <a:rPr lang="en-IN" sz="2800" dirty="0" smtClean="0"/>
              <a:t>.</a:t>
            </a:r>
          </a:p>
          <a:p>
            <a:pPr marL="0" indent="0">
              <a:buNone/>
            </a:pPr>
            <a:r>
              <a:rPr lang="en-IN" sz="2800" dirty="0" smtClean="0"/>
              <a:t>5.High </a:t>
            </a:r>
            <a:r>
              <a:rPr lang="en-IN" sz="2800" dirty="0"/>
              <a:t>levels of current can pass through the device, down the lead, and into the endocardium, causing thermal burns at the lead–tissue interface. This can raise the pacing </a:t>
            </a:r>
            <a:r>
              <a:rPr lang="en-IN" sz="2800" dirty="0" smtClean="0"/>
              <a:t>threshold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2822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219199"/>
          </a:xfrm>
        </p:spPr>
        <p:txBody>
          <a:bodyPr/>
          <a:lstStyle/>
          <a:p>
            <a:r>
              <a:rPr lang="en-IN" dirty="0"/>
              <a:t>EFFECTS OF EMI ON ICDs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286001"/>
            <a:ext cx="7315200" cy="402336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EMI can </a:t>
            </a:r>
            <a:r>
              <a:rPr lang="en-IN" sz="2800" dirty="0"/>
              <a:t>mimic abnormal cardiac activity. If a signal is interpreted by the ICD as VT or VF, it can respond inappropriately by initiating </a:t>
            </a:r>
            <a:r>
              <a:rPr lang="en-IN" sz="2800" dirty="0" err="1">
                <a:solidFill>
                  <a:srgbClr val="FF0000"/>
                </a:solidFill>
              </a:rPr>
              <a:t>antitachycardia</a:t>
            </a:r>
            <a:r>
              <a:rPr lang="en-IN" sz="2800" dirty="0">
                <a:solidFill>
                  <a:srgbClr val="FF0000"/>
                </a:solidFill>
              </a:rPr>
              <a:t> pacing or delivering a </a:t>
            </a:r>
            <a:r>
              <a:rPr lang="en-IN" sz="2800" dirty="0" err="1" smtClean="0">
                <a:solidFill>
                  <a:srgbClr val="FF0000"/>
                </a:solidFill>
              </a:rPr>
              <a:t>countershock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If </a:t>
            </a:r>
            <a:r>
              <a:rPr lang="en-IN" sz="2800" dirty="0"/>
              <a:t>the signal is interpreted as noise, the device may respond by </a:t>
            </a:r>
            <a:r>
              <a:rPr lang="en-IN" sz="2800" dirty="0">
                <a:solidFill>
                  <a:srgbClr val="FF0000"/>
                </a:solidFill>
              </a:rPr>
              <a:t>suspending arrhythmia detection</a:t>
            </a:r>
            <a:r>
              <a:rPr lang="en-IN" sz="2800" dirty="0"/>
              <a:t>, leaving the patient unprotected.</a:t>
            </a:r>
          </a:p>
        </p:txBody>
      </p:sp>
    </p:spTree>
    <p:extLst>
      <p:ext uri="{BB962C8B-B14F-4D97-AF65-F5344CB8AC3E}">
        <p14:creationId xmlns:p14="http://schemas.microsoft.com/office/powerpoint/2010/main" val="101888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Precautions to be taken while using </a:t>
            </a:r>
            <a:r>
              <a:rPr lang="en-US" sz="3200" dirty="0" err="1" smtClean="0"/>
              <a:t>electrocautery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419600"/>
          </a:xfrm>
        </p:spPr>
        <p:txBody>
          <a:bodyPr>
            <a:noAutofit/>
          </a:bodyPr>
          <a:lstStyle/>
          <a:p>
            <a:r>
              <a:rPr lang="en-IN" sz="2800" dirty="0"/>
              <a:t>When possible, </a:t>
            </a:r>
            <a:r>
              <a:rPr lang="en-IN" sz="2800" dirty="0">
                <a:solidFill>
                  <a:srgbClr val="FF0000"/>
                </a:solidFill>
              </a:rPr>
              <a:t>bipolar</a:t>
            </a:r>
            <a:r>
              <a:rPr lang="en-IN" sz="2800" dirty="0"/>
              <a:t> </a:t>
            </a:r>
            <a:r>
              <a:rPr lang="en-IN" sz="2800" dirty="0" err="1"/>
              <a:t>electrocautery</a:t>
            </a:r>
            <a:r>
              <a:rPr lang="en-IN" sz="2800" dirty="0"/>
              <a:t> should be used</a:t>
            </a:r>
            <a:r>
              <a:rPr lang="en-IN" sz="2800" dirty="0" smtClean="0"/>
              <a:t>.</a:t>
            </a:r>
          </a:p>
          <a:p>
            <a:r>
              <a:rPr lang="en-IN" sz="2800" dirty="0" smtClean="0"/>
              <a:t>If at all </a:t>
            </a:r>
            <a:r>
              <a:rPr lang="en-IN" sz="2800" dirty="0" err="1" smtClean="0"/>
              <a:t>monopolar</a:t>
            </a:r>
            <a:r>
              <a:rPr lang="en-IN" sz="2800" dirty="0" smtClean="0"/>
              <a:t> </a:t>
            </a:r>
            <a:r>
              <a:rPr lang="en-IN" sz="2800" dirty="0" err="1" smtClean="0"/>
              <a:t>electrocautery</a:t>
            </a:r>
            <a:r>
              <a:rPr lang="en-IN" sz="2800" dirty="0" smtClean="0"/>
              <a:t> is used</a:t>
            </a:r>
            <a:r>
              <a:rPr lang="en-IN" sz="2800" dirty="0"/>
              <a:t>, the cautery current pathway should be </a:t>
            </a:r>
            <a:r>
              <a:rPr lang="en-IN" sz="2800" dirty="0">
                <a:solidFill>
                  <a:srgbClr val="FF0000"/>
                </a:solidFill>
              </a:rPr>
              <a:t>perpendicular</a:t>
            </a:r>
            <a:r>
              <a:rPr lang="en-IN" sz="2800" dirty="0"/>
              <a:t> to the pacemaker’s lead system when possible. This is done by manipulating the placement of the grounding </a:t>
            </a:r>
            <a:r>
              <a:rPr lang="en-IN" sz="2800" dirty="0" smtClean="0"/>
              <a:t>plate.</a:t>
            </a:r>
          </a:p>
          <a:p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1635756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txBody>
          <a:bodyPr>
            <a:normAutofit/>
          </a:bodyPr>
          <a:lstStyle/>
          <a:p>
            <a:r>
              <a:rPr lang="en-IN" sz="2800" dirty="0"/>
              <a:t>The grounding plate should be placed so that the current flows away from the pulse generator and the distance between it and the active tip of the </a:t>
            </a:r>
            <a:r>
              <a:rPr lang="en-IN" sz="2800" dirty="0" err="1"/>
              <a:t>electrocautery</a:t>
            </a:r>
            <a:r>
              <a:rPr lang="en-IN" sz="2800" dirty="0"/>
              <a:t> should be as small as possible</a:t>
            </a:r>
            <a:r>
              <a:rPr lang="en-IN" sz="2800" dirty="0" smtClean="0"/>
              <a:t>.</a:t>
            </a:r>
          </a:p>
          <a:p>
            <a:endParaRPr lang="en-IN" sz="2800" dirty="0" smtClean="0"/>
          </a:p>
          <a:p>
            <a:r>
              <a:rPr lang="en-IN" sz="2800" dirty="0" smtClean="0"/>
              <a:t>If </a:t>
            </a:r>
            <a:r>
              <a:rPr lang="en-IN" sz="2800" dirty="0"/>
              <a:t>it is impossible to place the pacemaker </a:t>
            </a:r>
            <a:r>
              <a:rPr lang="en-IN" sz="2800" dirty="0" smtClean="0"/>
              <a:t>in </a:t>
            </a:r>
            <a:r>
              <a:rPr lang="en-IN" sz="2800" dirty="0"/>
              <a:t>asynchronous mode, the cautery current should be applied for no more than </a:t>
            </a:r>
            <a:r>
              <a:rPr lang="en-IN" sz="2800" dirty="0">
                <a:solidFill>
                  <a:srgbClr val="FF0000"/>
                </a:solidFill>
              </a:rPr>
              <a:t>1 second </a:t>
            </a:r>
            <a:r>
              <a:rPr lang="en-IN" sz="2800" dirty="0"/>
              <a:t>at a time, allowing at least </a:t>
            </a:r>
            <a:r>
              <a:rPr lang="en-IN" sz="2800" dirty="0">
                <a:solidFill>
                  <a:srgbClr val="FF0000"/>
                </a:solidFill>
              </a:rPr>
              <a:t>10 seconds </a:t>
            </a:r>
            <a:r>
              <a:rPr lang="en-IN" sz="2800" dirty="0"/>
              <a:t>for the device to function </a:t>
            </a:r>
            <a:r>
              <a:rPr lang="en-IN" sz="2800" dirty="0" smtClean="0"/>
              <a:t>properly.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0919739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1"/>
            <a:ext cx="7315200" cy="1066799"/>
          </a:xfrm>
        </p:spPr>
        <p:txBody>
          <a:bodyPr/>
          <a:lstStyle/>
          <a:p>
            <a:r>
              <a:rPr lang="en-IN" dirty="0"/>
              <a:t>Harmonic scalpel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438401"/>
            <a:ext cx="7315200" cy="3870960"/>
          </a:xfrm>
        </p:spPr>
        <p:txBody>
          <a:bodyPr/>
          <a:lstStyle/>
          <a:p>
            <a:r>
              <a:rPr lang="en-IN" sz="2400" dirty="0"/>
              <a:t>using an ultrasonically activated scalpel </a:t>
            </a:r>
            <a:r>
              <a:rPr lang="en-IN" sz="2400" dirty="0" smtClean="0"/>
              <a:t> </a:t>
            </a:r>
            <a:r>
              <a:rPr lang="en-IN" sz="2400" dirty="0"/>
              <a:t>as an alternative to </a:t>
            </a:r>
            <a:r>
              <a:rPr lang="en-IN" sz="2400" dirty="0" err="1"/>
              <a:t>electrocautery</a:t>
            </a:r>
            <a:r>
              <a:rPr lang="en-IN" sz="2400" dirty="0"/>
              <a:t> in patients with implanted cardiac devices</a:t>
            </a:r>
            <a:r>
              <a:rPr lang="en-IN" sz="2400" dirty="0" smtClean="0"/>
              <a:t>.</a:t>
            </a:r>
          </a:p>
          <a:p>
            <a:r>
              <a:rPr lang="en-IN" sz="2400" dirty="0" smtClean="0"/>
              <a:t> </a:t>
            </a:r>
            <a:r>
              <a:rPr lang="en-IN" sz="2400" dirty="0"/>
              <a:t>The scalpel thermally transfers heat to the tissue without electrical current passing through the patient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More recently it has been used to assist in pacemaker replacements and </a:t>
            </a:r>
            <a:r>
              <a:rPr lang="en-IN" sz="2400" dirty="0" smtClean="0"/>
              <a:t>implants</a:t>
            </a:r>
            <a:r>
              <a:rPr lang="en-IN" dirty="0" smtClean="0"/>
              <a:t>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00483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1"/>
            <a:ext cx="7315200" cy="990600"/>
          </a:xfrm>
        </p:spPr>
        <p:txBody>
          <a:bodyPr>
            <a:normAutofit/>
          </a:bodyPr>
          <a:lstStyle/>
          <a:p>
            <a:r>
              <a:rPr lang="en-US" dirty="0" smtClean="0"/>
              <a:t>Middle aortic syndrome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315200" cy="4175760"/>
          </a:xfrm>
        </p:spPr>
        <p:txBody>
          <a:bodyPr>
            <a:normAutofit/>
          </a:bodyPr>
          <a:lstStyle/>
          <a:p>
            <a:r>
              <a:rPr lang="en-US" sz="2400" dirty="0" err="1"/>
              <a:t>Coarctation</a:t>
            </a:r>
            <a:r>
              <a:rPr lang="en-US" sz="2400" dirty="0"/>
              <a:t> of the abdominal </a:t>
            </a:r>
            <a:r>
              <a:rPr lang="en-US" sz="2400" dirty="0" smtClean="0"/>
              <a:t>aorta, mid-aortic </a:t>
            </a:r>
            <a:r>
              <a:rPr lang="en-US" sz="2400" dirty="0"/>
              <a:t>dysplastic </a:t>
            </a:r>
            <a:r>
              <a:rPr lang="en-US" sz="2400" dirty="0" smtClean="0"/>
              <a:t>syndrome.</a:t>
            </a:r>
          </a:p>
          <a:p>
            <a:r>
              <a:rPr lang="en-US" sz="2400" dirty="0"/>
              <a:t>S</a:t>
            </a:r>
            <a:r>
              <a:rPr lang="en-US" sz="2400" dirty="0" smtClean="0"/>
              <a:t>egmental </a:t>
            </a:r>
            <a:r>
              <a:rPr lang="en-US" sz="2400" dirty="0"/>
              <a:t>narrowing of the abdominal or distal descending thoracic aorta secondary either to a congenital anomaly in the development of the abdominal aorta or to one of several acquired conditions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0.5-2% of all the cases of aortic </a:t>
            </a:r>
            <a:r>
              <a:rPr lang="en-US" sz="2400" dirty="0" err="1" smtClean="0"/>
              <a:t>coarctation</a:t>
            </a:r>
            <a:r>
              <a:rPr lang="en-US" sz="2400" dirty="0" smtClean="0"/>
              <a:t>.</a:t>
            </a:r>
          </a:p>
          <a:p>
            <a:r>
              <a:rPr lang="en-US" sz="2400" dirty="0"/>
              <a:t>Male to female ratio is 3:1.1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Differentiation of true/false lumen by TEE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14185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3190724"/>
              </p:ext>
            </p:extLst>
          </p:nvPr>
        </p:nvGraphicFramePr>
        <p:xfrm>
          <a:off x="228600" y="304801"/>
          <a:ext cx="8458200" cy="64239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19400"/>
                <a:gridCol w="2819400"/>
                <a:gridCol w="2819400"/>
              </a:tblGrid>
              <a:tr h="449079"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TRUE</a:t>
                      </a:r>
                      <a:r>
                        <a:rPr lang="en-US" baseline="0" dirty="0" smtClean="0">
                          <a:solidFill>
                            <a:srgbClr val="FFC000"/>
                          </a:solidFill>
                        </a:rPr>
                        <a:t> LUMEN</a:t>
                      </a:r>
                      <a:endParaRPr lang="en-IN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FALSE LUMEN</a:t>
                      </a:r>
                      <a:endParaRPr lang="en-IN" dirty="0">
                        <a:solidFill>
                          <a:srgbClr val="FFC000"/>
                        </a:solidFill>
                      </a:endParaRPr>
                    </a:p>
                  </a:txBody>
                  <a:tcPr anchor="ctr"/>
                </a:tc>
              </a:tr>
              <a:tr h="541520">
                <a:tc>
                  <a:txBody>
                    <a:bodyPr/>
                    <a:lstStyle/>
                    <a:p>
                      <a:r>
                        <a:rPr lang="en-US" dirty="0" smtClean="0"/>
                        <a:t>SIZE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smaller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larger</a:t>
                      </a:r>
                      <a:endParaRPr lang="en-IN" dirty="0"/>
                    </a:p>
                  </a:txBody>
                  <a:tcPr anchor="ctr"/>
                </a:tc>
              </a:tr>
              <a:tr h="549641">
                <a:tc>
                  <a:txBody>
                    <a:bodyPr/>
                    <a:lstStyle/>
                    <a:p>
                      <a:r>
                        <a:rPr lang="en-US" dirty="0" smtClean="0"/>
                        <a:t>SHAPE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Regular- oval/round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Irregular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 anchor="ctr"/>
                </a:tc>
              </a:tr>
              <a:tr h="481562">
                <a:tc>
                  <a:txBody>
                    <a:bodyPr/>
                    <a:lstStyle/>
                    <a:p>
                      <a:r>
                        <a:rPr lang="en-US" dirty="0" smtClean="0"/>
                        <a:t>PULASATION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Systolic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expasion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Systolic compression</a:t>
                      </a:r>
                      <a:endParaRPr lang="en-IN" dirty="0"/>
                    </a:p>
                  </a:txBody>
                  <a:tcPr anchor="ctr"/>
                </a:tc>
              </a:tr>
              <a:tr h="775124">
                <a:tc>
                  <a:txBody>
                    <a:bodyPr/>
                    <a:lstStyle/>
                    <a:p>
                      <a:r>
                        <a:rPr lang="en-US" dirty="0" smtClean="0"/>
                        <a:t>FLOW DIRECTION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antegrade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Reduced </a:t>
                      </a:r>
                      <a:r>
                        <a:rPr lang="en-US" dirty="0" err="1" smtClean="0"/>
                        <a:t>antegrade</a:t>
                      </a:r>
                      <a:r>
                        <a:rPr lang="en-US" dirty="0" smtClean="0"/>
                        <a:t>/retrograde</a:t>
                      </a:r>
                      <a:endParaRPr lang="en-IN" dirty="0"/>
                    </a:p>
                  </a:txBody>
                  <a:tcPr anchor="ctr"/>
                </a:tc>
              </a:tr>
              <a:tr h="775124">
                <a:tc>
                  <a:txBody>
                    <a:bodyPr/>
                    <a:lstStyle/>
                    <a:p>
                      <a:r>
                        <a:rPr lang="en-US" dirty="0" smtClean="0"/>
                        <a:t>LOCATION-</a:t>
                      </a:r>
                      <a:r>
                        <a:rPr lang="en-US" baseline="0" dirty="0" smtClean="0"/>
                        <a:t> AORTIC ARCH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Inner</a:t>
                      </a:r>
                      <a:r>
                        <a:rPr lang="en-US" baseline="0" dirty="0" smtClean="0"/>
                        <a:t>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Outer </a:t>
                      </a:r>
                      <a:endParaRPr lang="en-IN" dirty="0"/>
                    </a:p>
                  </a:txBody>
                  <a:tcPr anchor="ctr"/>
                </a:tc>
              </a:tr>
              <a:tr h="652662">
                <a:tc>
                  <a:txBody>
                    <a:bodyPr/>
                    <a:lstStyle/>
                    <a:p>
                      <a:r>
                        <a:rPr lang="en-US" dirty="0" smtClean="0"/>
                        <a:t>THROMBUS/ </a:t>
                      </a:r>
                      <a:r>
                        <a:rPr lang="en-US" dirty="0" err="1" smtClean="0"/>
                        <a:t>sworling</a:t>
                      </a:r>
                      <a:r>
                        <a:rPr lang="en-US" dirty="0" smtClean="0"/>
                        <a:t> homogenous echoes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 </a:t>
                      </a:r>
                      <a:endParaRPr lang="en-IN" dirty="0"/>
                    </a:p>
                  </a:txBody>
                  <a:tcPr anchor="ctr"/>
                </a:tc>
              </a:tr>
              <a:tr h="648973">
                <a:tc>
                  <a:txBody>
                    <a:bodyPr/>
                    <a:lstStyle/>
                    <a:p>
                      <a:r>
                        <a:rPr lang="en-US" dirty="0" smtClean="0"/>
                        <a:t>SIGN</a:t>
                      </a:r>
                      <a:r>
                        <a:rPr lang="en-US" baseline="0" dirty="0" smtClean="0"/>
                        <a:t> OF SLOW FLOW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Rare 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Frequent </a:t>
                      </a:r>
                      <a:endParaRPr lang="en-IN" dirty="0"/>
                    </a:p>
                  </a:txBody>
                  <a:tcPr anchor="ctr"/>
                </a:tc>
              </a:tr>
              <a:tr h="775124">
                <a:tc>
                  <a:txBody>
                    <a:bodyPr/>
                    <a:lstStyle/>
                    <a:p>
                      <a:r>
                        <a:rPr lang="en-US" dirty="0" smtClean="0"/>
                        <a:t>COMMUNICATION FLOW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True to false lumen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 anchor="ctr"/>
                </a:tc>
              </a:tr>
              <a:tr h="775124">
                <a:tc>
                  <a:txBody>
                    <a:bodyPr/>
                    <a:lstStyle/>
                    <a:p>
                      <a:r>
                        <a:rPr lang="en-US" dirty="0" smtClean="0"/>
                        <a:t>FIBRINOUS</a:t>
                      </a:r>
                      <a:r>
                        <a:rPr lang="en-US" baseline="0" dirty="0" smtClean="0"/>
                        <a:t> TAGS OF TISSUE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absent</a:t>
                      </a:r>
                      <a:endParaRPr lang="en-IN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Often present</a:t>
                      </a:r>
                      <a:endParaRPr lang="en-IN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77608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1219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Mechanisms of AR in patients with aortic dissection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981200"/>
            <a:ext cx="85344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082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657600"/>
            <a:ext cx="64008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C:\Users\Samsung\Desktop\F5.mediu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65532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9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 Window classification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82712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315200" cy="761999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C000"/>
                </a:solidFill>
              </a:rPr>
              <a:t>Aorto</a:t>
            </a:r>
            <a:r>
              <a:rPr lang="en-US" dirty="0" smtClean="0">
                <a:solidFill>
                  <a:srgbClr val="FFC000"/>
                </a:solidFill>
              </a:rPr>
              <a:t> pulmonary window</a:t>
            </a:r>
            <a:endParaRPr lang="en-IN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800600"/>
          </a:xfrm>
        </p:spPr>
        <p:txBody>
          <a:bodyPr>
            <a:normAutofit fontScale="47500" lnSpcReduction="20000"/>
          </a:bodyPr>
          <a:lstStyle/>
          <a:p>
            <a:r>
              <a:rPr lang="en-IN" sz="4200" dirty="0"/>
              <a:t>0.2%-0.6% of </a:t>
            </a:r>
            <a:r>
              <a:rPr lang="en-IN" sz="4200" dirty="0" smtClean="0"/>
              <a:t>all congenital </a:t>
            </a:r>
            <a:r>
              <a:rPr lang="en-IN" sz="4200" dirty="0"/>
              <a:t>heart </a:t>
            </a:r>
            <a:r>
              <a:rPr lang="en-IN" sz="4200" dirty="0" smtClean="0"/>
              <a:t>diseases.</a:t>
            </a:r>
          </a:p>
          <a:p>
            <a:endParaRPr lang="en-IN" sz="4200" dirty="0" smtClean="0"/>
          </a:p>
          <a:p>
            <a:r>
              <a:rPr lang="en-IN" sz="4200" dirty="0"/>
              <a:t>Mori et </a:t>
            </a:r>
            <a:r>
              <a:rPr lang="en-IN" sz="4200" dirty="0" smtClean="0"/>
              <a:t>al CLASSIFICATION:</a:t>
            </a:r>
          </a:p>
          <a:p>
            <a:endParaRPr lang="en-IN" sz="4200" dirty="0" smtClean="0"/>
          </a:p>
          <a:p>
            <a:r>
              <a:rPr lang="en-IN" sz="4200" dirty="0" smtClean="0"/>
              <a:t>Type  I or </a:t>
            </a:r>
            <a:r>
              <a:rPr lang="en-IN" sz="4200" dirty="0"/>
              <a:t>proximal (70%) </a:t>
            </a:r>
            <a:endParaRPr lang="en-IN" sz="4200" dirty="0" smtClean="0"/>
          </a:p>
          <a:p>
            <a:pPr lvl="1"/>
            <a:r>
              <a:rPr lang="en-IN" sz="4200" dirty="0" smtClean="0"/>
              <a:t>the </a:t>
            </a:r>
            <a:r>
              <a:rPr lang="en-IN" sz="4200" dirty="0"/>
              <a:t>defect </a:t>
            </a:r>
            <a:r>
              <a:rPr lang="en-IN" sz="4200" dirty="0" smtClean="0"/>
              <a:t>is circular</a:t>
            </a:r>
            <a:r>
              <a:rPr lang="en-IN" sz="4200" dirty="0"/>
              <a:t>, located in a zone equidistant between the</a:t>
            </a:r>
            <a:br>
              <a:rPr lang="en-IN" sz="4200" dirty="0"/>
            </a:br>
            <a:r>
              <a:rPr lang="en-IN" sz="4200" dirty="0"/>
              <a:t>sigmoid valve plane and the pulmonary </a:t>
            </a:r>
            <a:r>
              <a:rPr lang="en-IN" sz="4200" dirty="0" smtClean="0"/>
              <a:t>bifurcation.</a:t>
            </a:r>
          </a:p>
          <a:p>
            <a:pPr lvl="1"/>
            <a:endParaRPr lang="en-IN" sz="4200" dirty="0" smtClean="0"/>
          </a:p>
          <a:p>
            <a:r>
              <a:rPr lang="en-IN" sz="4200" dirty="0"/>
              <a:t> T</a:t>
            </a:r>
            <a:r>
              <a:rPr lang="en-IN" sz="4200" dirty="0" smtClean="0"/>
              <a:t>ype II or </a:t>
            </a:r>
            <a:r>
              <a:rPr lang="en-IN" sz="4200" dirty="0"/>
              <a:t>distal (25%) </a:t>
            </a:r>
            <a:endParaRPr lang="en-IN" sz="4200" dirty="0" smtClean="0"/>
          </a:p>
          <a:p>
            <a:pPr lvl="1"/>
            <a:r>
              <a:rPr lang="en-IN" sz="4200" dirty="0" smtClean="0"/>
              <a:t>spiral </a:t>
            </a:r>
            <a:r>
              <a:rPr lang="en-IN" sz="4200" dirty="0"/>
              <a:t>form, it affects </a:t>
            </a:r>
            <a:r>
              <a:rPr lang="en-IN" sz="4200" dirty="0" smtClean="0"/>
              <a:t>the trunk </a:t>
            </a:r>
            <a:r>
              <a:rPr lang="en-IN" sz="4200" dirty="0"/>
              <a:t>and origin of the right pulmonary </a:t>
            </a:r>
            <a:r>
              <a:rPr lang="en-IN" sz="4200" dirty="0" smtClean="0"/>
              <a:t>artery</a:t>
            </a:r>
          </a:p>
          <a:p>
            <a:pPr lvl="1"/>
            <a:endParaRPr lang="en-IN" sz="4200" dirty="0" smtClean="0"/>
          </a:p>
          <a:p>
            <a:r>
              <a:rPr lang="en-IN" sz="4200" dirty="0"/>
              <a:t>T</a:t>
            </a:r>
            <a:r>
              <a:rPr lang="en-IN" sz="4200" dirty="0" smtClean="0"/>
              <a:t>ype </a:t>
            </a:r>
            <a:r>
              <a:rPr lang="en-IN" sz="4200" dirty="0"/>
              <a:t>III (5%) </a:t>
            </a:r>
            <a:endParaRPr lang="en-IN" sz="4200" dirty="0" smtClean="0"/>
          </a:p>
          <a:p>
            <a:pPr lvl="1"/>
            <a:r>
              <a:rPr lang="en-IN" sz="4200" dirty="0" smtClean="0"/>
              <a:t>complete </a:t>
            </a:r>
            <a:r>
              <a:rPr lang="en-IN" sz="4200" dirty="0"/>
              <a:t>defect of the </a:t>
            </a:r>
            <a:r>
              <a:rPr lang="en-IN" sz="4200" dirty="0" err="1" smtClean="0"/>
              <a:t>aortopulmonary</a:t>
            </a:r>
            <a:r>
              <a:rPr lang="en-IN" sz="4200" dirty="0"/>
              <a:t> </a:t>
            </a:r>
            <a:r>
              <a:rPr lang="en-IN" sz="4200" dirty="0" smtClean="0"/>
              <a:t>septum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6313096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14401"/>
            <a:ext cx="7315200" cy="22859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7" y="0"/>
            <a:ext cx="5486400" cy="2743200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5571286" cy="316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248400" y="2133600"/>
            <a:ext cx="2590800" cy="2590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/>
              <a:t>Common associations: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Ao</a:t>
            </a:r>
            <a:r>
              <a:rPr lang="en-US" dirty="0" smtClean="0"/>
              <a:t> AI Type 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PDA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VSD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TOF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Coronary anomalies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68337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Truncus</a:t>
            </a:r>
            <a:r>
              <a:rPr lang="en-US" dirty="0" smtClean="0"/>
              <a:t> </a:t>
            </a:r>
            <a:r>
              <a:rPr lang="en-US" dirty="0" err="1" smtClean="0"/>
              <a:t>arteriosus</a:t>
            </a:r>
            <a:r>
              <a:rPr lang="en-US" dirty="0" smtClean="0"/>
              <a:t> surgery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4607470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1447801"/>
            <a:ext cx="7315200" cy="685800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Truncus</a:t>
            </a:r>
            <a:r>
              <a:rPr lang="en-US" dirty="0"/>
              <a:t> </a:t>
            </a:r>
            <a:r>
              <a:rPr lang="en-US" dirty="0" err="1"/>
              <a:t>arteriosus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3% of all congenital heart </a:t>
            </a:r>
            <a:r>
              <a:rPr lang="en-IN" dirty="0" smtClean="0"/>
              <a:t>defects</a:t>
            </a:r>
          </a:p>
          <a:p>
            <a:endParaRPr lang="en-IN" dirty="0" smtClean="0"/>
          </a:p>
          <a:p>
            <a:pPr marL="45720" indent="0">
              <a:buNone/>
            </a:pPr>
            <a:r>
              <a:rPr lang="en-US" dirty="0" smtClean="0"/>
              <a:t>Common associations:</a:t>
            </a:r>
          </a:p>
          <a:p>
            <a:pPr marL="45720" indent="0">
              <a:buNone/>
            </a:pPr>
            <a:endParaRPr lang="en-IN" dirty="0" smtClean="0"/>
          </a:p>
          <a:p>
            <a:pPr lvl="1"/>
            <a:r>
              <a:rPr lang="en-IN" dirty="0" smtClean="0"/>
              <a:t>ventricular </a:t>
            </a:r>
            <a:r>
              <a:rPr lang="en-IN" dirty="0" err="1"/>
              <a:t>septal</a:t>
            </a:r>
            <a:r>
              <a:rPr lang="en-IN" dirty="0"/>
              <a:t> defect (</a:t>
            </a:r>
            <a:r>
              <a:rPr lang="en-IN" dirty="0" smtClean="0"/>
              <a:t>VSD)</a:t>
            </a:r>
          </a:p>
          <a:p>
            <a:pPr lvl="1"/>
            <a:r>
              <a:rPr lang="en-IN" dirty="0" err="1" smtClean="0"/>
              <a:t>TrV</a:t>
            </a:r>
            <a:r>
              <a:rPr lang="en-IN" dirty="0" smtClean="0"/>
              <a:t> </a:t>
            </a:r>
            <a:r>
              <a:rPr lang="en-IN" dirty="0"/>
              <a:t>dysplasia </a:t>
            </a:r>
            <a:r>
              <a:rPr lang="en-IN" dirty="0" smtClean="0"/>
              <a:t>or dysfunction</a:t>
            </a:r>
            <a:endParaRPr lang="en-IN" dirty="0"/>
          </a:p>
          <a:p>
            <a:pPr lvl="1"/>
            <a:r>
              <a:rPr lang="en-IN" dirty="0"/>
              <a:t>A</a:t>
            </a:r>
            <a:r>
              <a:rPr lang="en-IN" dirty="0" smtClean="0"/>
              <a:t>ortic </a:t>
            </a:r>
            <a:r>
              <a:rPr lang="en-IN" dirty="0"/>
              <a:t>arch and coronary artery </a:t>
            </a:r>
            <a:r>
              <a:rPr lang="en-IN" dirty="0" smtClean="0"/>
              <a:t>anomalies.</a:t>
            </a:r>
          </a:p>
          <a:p>
            <a:pPr lvl="1"/>
            <a:r>
              <a:rPr lang="en-IN" dirty="0" err="1" smtClean="0"/>
              <a:t>DiGeorge</a:t>
            </a:r>
            <a:r>
              <a:rPr lang="en-IN" dirty="0" smtClean="0"/>
              <a:t> syndrome- 20%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435095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228600"/>
            <a:ext cx="8493120" cy="567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 dirty="0">
                <a:solidFill>
                  <a:srgbClr val="FFC000"/>
                </a:solidFill>
                <a:latin typeface="Arial" charset="0"/>
              </a:rPr>
              <a:t>Major classification systems for </a:t>
            </a:r>
            <a:r>
              <a:rPr lang="en-GB" sz="1500" b="1" dirty="0" err="1">
                <a:solidFill>
                  <a:srgbClr val="FFC000"/>
                </a:solidFill>
                <a:latin typeface="Arial" charset="0"/>
              </a:rPr>
              <a:t>truncus</a:t>
            </a:r>
            <a:r>
              <a:rPr lang="en-GB" sz="1500" b="1" dirty="0">
                <a:solidFill>
                  <a:srgbClr val="FFC000"/>
                </a:solidFill>
                <a:latin typeface="Arial" charset="0"/>
              </a:rPr>
              <a:t> </a:t>
            </a:r>
            <a:r>
              <a:rPr lang="en-GB" sz="1500" b="1" dirty="0" err="1">
                <a:solidFill>
                  <a:srgbClr val="FFC000"/>
                </a:solidFill>
                <a:latin typeface="Arial" charset="0"/>
              </a:rPr>
              <a:t>arteriosus</a:t>
            </a:r>
            <a:r>
              <a:rPr lang="en-GB" sz="1500" b="1" dirty="0">
                <a:solidFill>
                  <a:srgbClr val="FFC000"/>
                </a:solidFill>
                <a:latin typeface="Arial" charset="0"/>
              </a:rPr>
              <a:t> reproduced from [25] with permission from Elsevier.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120" y="979303"/>
            <a:ext cx="742752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 dirty="0">
                <a:solidFill>
                  <a:srgbClr val="FFC000"/>
                </a:solidFill>
                <a:latin typeface="Arial" charset="0"/>
              </a:rPr>
              <a:t>© The Author 2012. Published by Oxford University Press on behalf of the European Association for Cardio-thoracic Surgery. All rights reserved</a:t>
            </a:r>
          </a:p>
        </p:txBody>
      </p:sp>
    </p:spTree>
    <p:extLst>
      <p:ext uri="{BB962C8B-B14F-4D97-AF65-F5344CB8AC3E}">
        <p14:creationId xmlns:p14="http://schemas.microsoft.com/office/powerpoint/2010/main" val="382703918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15000"/>
          </a:xfrm>
        </p:spPr>
        <p:txBody>
          <a:bodyPr>
            <a:noAutofit/>
          </a:bodyPr>
          <a:lstStyle/>
          <a:p>
            <a:r>
              <a:rPr lang="en-US" sz="2800" dirty="0" smtClean="0"/>
              <a:t>The </a:t>
            </a:r>
            <a:r>
              <a:rPr lang="en-US" sz="2800" dirty="0"/>
              <a:t>most common anatomic form -</a:t>
            </a:r>
            <a:r>
              <a:rPr lang="en-US" sz="2800" dirty="0" smtClean="0"/>
              <a:t> </a:t>
            </a:r>
            <a:r>
              <a:rPr lang="en-US" sz="2800" dirty="0"/>
              <a:t>inter renal (19-52</a:t>
            </a:r>
            <a:r>
              <a:rPr lang="en-US" sz="2800" dirty="0" smtClean="0"/>
              <a:t>%)&gt; supra-renal </a:t>
            </a:r>
            <a:r>
              <a:rPr lang="en-US" sz="2800" dirty="0"/>
              <a:t>(11-40</a:t>
            </a:r>
            <a:r>
              <a:rPr lang="en-US" sz="2800" dirty="0" smtClean="0"/>
              <a:t>%)&gt; infra-renal </a:t>
            </a:r>
            <a:r>
              <a:rPr lang="en-US" sz="2800" dirty="0"/>
              <a:t>(19-25%) </a:t>
            </a:r>
            <a:r>
              <a:rPr lang="en-US" sz="2800" dirty="0" smtClean="0"/>
              <a:t>&gt; diffuse(12%).</a:t>
            </a:r>
            <a:endParaRPr lang="en-US" sz="2800" baseline="30000" dirty="0" smtClean="0"/>
          </a:p>
          <a:p>
            <a:r>
              <a:rPr lang="en-US" sz="2800" baseline="30000" dirty="0"/>
              <a:t> </a:t>
            </a:r>
            <a:r>
              <a:rPr lang="en-US" sz="2800" dirty="0" smtClean="0"/>
              <a:t>Stenosis </a:t>
            </a:r>
            <a:r>
              <a:rPr lang="en-US" sz="2800" dirty="0"/>
              <a:t>of the </a:t>
            </a:r>
            <a:r>
              <a:rPr lang="en-US" sz="2800" dirty="0">
                <a:solidFill>
                  <a:srgbClr val="C00000"/>
                </a:solidFill>
              </a:rPr>
              <a:t>renal </a:t>
            </a:r>
            <a:r>
              <a:rPr lang="en-US" sz="2800" dirty="0" smtClean="0">
                <a:solidFill>
                  <a:srgbClr val="C00000"/>
                </a:solidFill>
              </a:rPr>
              <a:t>arteries </a:t>
            </a:r>
            <a:r>
              <a:rPr lang="en-US" sz="2800" dirty="0" smtClean="0"/>
              <a:t>60-90%.</a:t>
            </a:r>
          </a:p>
          <a:p>
            <a:r>
              <a:rPr lang="en-US" sz="2800" dirty="0" smtClean="0"/>
              <a:t> Involvement </a:t>
            </a:r>
            <a:r>
              <a:rPr lang="en-US" sz="2800" dirty="0"/>
              <a:t>of the </a:t>
            </a:r>
            <a:r>
              <a:rPr lang="en-US" sz="2800" dirty="0" err="1">
                <a:solidFill>
                  <a:srgbClr val="C00000"/>
                </a:solidFill>
              </a:rPr>
              <a:t>coeliac</a:t>
            </a:r>
            <a:r>
              <a:rPr lang="en-US" sz="2800" dirty="0">
                <a:solidFill>
                  <a:srgbClr val="C00000"/>
                </a:solidFill>
              </a:rPr>
              <a:t> and superior mesenteric arteries</a:t>
            </a:r>
            <a:r>
              <a:rPr lang="en-US" sz="2800" dirty="0"/>
              <a:t> </a:t>
            </a:r>
            <a:r>
              <a:rPr lang="en-US" sz="2800" dirty="0" smtClean="0"/>
              <a:t> 20-40%</a:t>
            </a:r>
          </a:p>
          <a:p>
            <a:r>
              <a:rPr lang="en-US" sz="2800" dirty="0"/>
              <a:t>Congenital </a:t>
            </a:r>
            <a:r>
              <a:rPr lang="en-US" sz="2800" dirty="0" err="1"/>
              <a:t>coarctation</a:t>
            </a:r>
            <a:r>
              <a:rPr lang="en-US" sz="2800" dirty="0"/>
              <a:t> -</a:t>
            </a:r>
            <a:r>
              <a:rPr lang="en-US" sz="2800" dirty="0" smtClean="0"/>
              <a:t>due </a:t>
            </a:r>
            <a:r>
              <a:rPr lang="en-US" sz="2800" dirty="0"/>
              <a:t>to incomplete fusion or </a:t>
            </a:r>
            <a:r>
              <a:rPr lang="en-US" sz="2800" dirty="0" err="1"/>
              <a:t>overfusion</a:t>
            </a:r>
            <a:r>
              <a:rPr lang="en-US" sz="2800" dirty="0"/>
              <a:t> of embryonic dorsal aortas during 4th week of </a:t>
            </a:r>
            <a:r>
              <a:rPr lang="en-US" sz="2800" dirty="0" smtClean="0"/>
              <a:t>gestation.</a:t>
            </a:r>
            <a:endParaRPr lang="en-US" sz="2800" baseline="30000" dirty="0"/>
          </a:p>
          <a:p>
            <a:r>
              <a:rPr lang="en-US" sz="2800" dirty="0" smtClean="0"/>
              <a:t>Another </a:t>
            </a:r>
            <a:r>
              <a:rPr lang="en-US" sz="2800" dirty="0"/>
              <a:t>hypothesis implicates intra-uterine injury or infection, particularly rubella as the risk factor that precipitates aortic hypoplasia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31685"/>
          </a:xfrm>
        </p:spPr>
        <p:txBody>
          <a:bodyPr>
            <a:normAutofit fontScale="90000"/>
          </a:bodyPr>
          <a:lstStyle/>
          <a:p>
            <a:r>
              <a:rPr lang="en-IN" b="1" dirty="0"/>
              <a:t>TECHNIQUE OF OPERATION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00200"/>
            <a:ext cx="8001000" cy="4709161"/>
          </a:xfrm>
        </p:spPr>
        <p:txBody>
          <a:bodyPr>
            <a:normAutofit/>
          </a:bodyPr>
          <a:lstStyle/>
          <a:p>
            <a:r>
              <a:rPr lang="en-IN" dirty="0"/>
              <a:t>The surgical approach is by median </a:t>
            </a:r>
            <a:r>
              <a:rPr lang="en-IN" dirty="0" err="1" smtClean="0"/>
              <a:t>sternotomy</a:t>
            </a:r>
            <a:endParaRPr lang="en-IN" dirty="0" smtClean="0"/>
          </a:p>
          <a:p>
            <a:r>
              <a:rPr lang="en-IN" dirty="0"/>
              <a:t>Both PAs are dissected free, mobilized </a:t>
            </a:r>
            <a:r>
              <a:rPr lang="en-IN" dirty="0" smtClean="0"/>
              <a:t>and encircled.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TA is </a:t>
            </a:r>
            <a:r>
              <a:rPr lang="en-IN" dirty="0" smtClean="0"/>
              <a:t>opened transversely </a:t>
            </a:r>
            <a:r>
              <a:rPr lang="en-IN" dirty="0"/>
              <a:t>in the anterior wall </a:t>
            </a:r>
            <a:r>
              <a:rPr lang="en-IN" dirty="0" smtClean="0"/>
              <a:t>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orifices of coronary arteries and PAs </a:t>
            </a:r>
            <a:r>
              <a:rPr lang="en-IN" dirty="0" smtClean="0"/>
              <a:t>are identified.</a:t>
            </a:r>
          </a:p>
          <a:p>
            <a:r>
              <a:rPr lang="en-IN" dirty="0" smtClean="0"/>
              <a:t>PAs are </a:t>
            </a:r>
            <a:r>
              <a:rPr lang="en-IN" dirty="0"/>
              <a:t>detached from the common </a:t>
            </a:r>
            <a:r>
              <a:rPr lang="en-IN" dirty="0" smtClean="0"/>
              <a:t>arterial trunk </a:t>
            </a:r>
            <a:r>
              <a:rPr lang="en-IN" dirty="0"/>
              <a:t>and mobilized extensively into both </a:t>
            </a:r>
            <a:r>
              <a:rPr lang="en-IN" dirty="0" err="1" smtClean="0"/>
              <a:t>hili</a:t>
            </a:r>
            <a:r>
              <a:rPr lang="en-IN" dirty="0" smtClean="0"/>
              <a:t>.</a:t>
            </a:r>
          </a:p>
          <a:p>
            <a:r>
              <a:rPr lang="en-IN" dirty="0"/>
              <a:t>R</a:t>
            </a:r>
            <a:r>
              <a:rPr lang="en-IN" dirty="0" smtClean="0"/>
              <a:t>ight </a:t>
            </a:r>
            <a:r>
              <a:rPr lang="en-IN" dirty="0" err="1" smtClean="0"/>
              <a:t>ventriculotomy</a:t>
            </a:r>
            <a:r>
              <a:rPr lang="en-IN" dirty="0"/>
              <a:t> </a:t>
            </a:r>
            <a:r>
              <a:rPr lang="en-IN" dirty="0" smtClean="0"/>
              <a:t>incision </a:t>
            </a:r>
            <a:r>
              <a:rPr lang="en-IN" dirty="0"/>
              <a:t>is made and excessive muscle is removed from </a:t>
            </a:r>
            <a:r>
              <a:rPr lang="en-IN" dirty="0" smtClean="0"/>
              <a:t>the opening.</a:t>
            </a:r>
          </a:p>
          <a:p>
            <a:r>
              <a:rPr lang="en-IN" dirty="0"/>
              <a:t>The VSD is identified and closed with </a:t>
            </a:r>
            <a:r>
              <a:rPr lang="en-IN" dirty="0" smtClean="0"/>
              <a:t>a </a:t>
            </a:r>
            <a:r>
              <a:rPr lang="en-IN" dirty="0" err="1" smtClean="0"/>
              <a:t>xenopericardial</a:t>
            </a:r>
            <a:r>
              <a:rPr lang="en-IN" dirty="0" smtClean="0"/>
              <a:t> </a:t>
            </a:r>
            <a:r>
              <a:rPr lang="en-IN" dirty="0"/>
              <a:t>patch using a continuous </a:t>
            </a:r>
            <a:r>
              <a:rPr lang="en-IN" dirty="0" smtClean="0"/>
              <a:t>suture.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aortic defect can be repaired with </a:t>
            </a:r>
            <a:r>
              <a:rPr lang="en-IN" dirty="0" smtClean="0"/>
              <a:t>a </a:t>
            </a:r>
            <a:r>
              <a:rPr lang="en-IN" dirty="0" err="1" smtClean="0"/>
              <a:t>xenopericardial</a:t>
            </a:r>
            <a:r>
              <a:rPr lang="en-IN" dirty="0" smtClean="0"/>
              <a:t> patch.</a:t>
            </a:r>
          </a:p>
          <a:p>
            <a:r>
              <a:rPr lang="en-IN" dirty="0" smtClean="0"/>
              <a:t>RV-to-PA anastomosis </a:t>
            </a:r>
            <a:r>
              <a:rPr lang="en-IN" dirty="0"/>
              <a:t>can be completed </a:t>
            </a:r>
            <a:r>
              <a:rPr lang="en-IN" dirty="0" smtClean="0"/>
              <a:t>anteriorly by a </a:t>
            </a:r>
            <a:r>
              <a:rPr lang="en-IN" dirty="0" err="1" smtClean="0"/>
              <a:t>valved</a:t>
            </a:r>
            <a:r>
              <a:rPr lang="en-IN" dirty="0" smtClean="0"/>
              <a:t>/</a:t>
            </a:r>
            <a:r>
              <a:rPr lang="en-IN" dirty="0" err="1" smtClean="0"/>
              <a:t>valveless</a:t>
            </a:r>
            <a:r>
              <a:rPr lang="en-IN" dirty="0" smtClean="0"/>
              <a:t> conduit.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5167750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665085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Truncus</a:t>
            </a:r>
            <a:r>
              <a:rPr lang="en-US" dirty="0" smtClean="0"/>
              <a:t> surgery</a:t>
            </a:r>
            <a:endParaRPr lang="en-IN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930" y="2819400"/>
            <a:ext cx="830987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0870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TAPVC surgery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549739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143000"/>
            <a:ext cx="7315200" cy="665085"/>
          </a:xfrm>
        </p:spPr>
        <p:txBody>
          <a:bodyPr>
            <a:normAutofit fontScale="90000"/>
          </a:bodyPr>
          <a:lstStyle/>
          <a:p>
            <a:r>
              <a:rPr lang="en-IN" dirty="0"/>
              <a:t>The principle of operative repair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057400"/>
            <a:ext cx="8001000" cy="4251961"/>
          </a:xfrm>
        </p:spPr>
        <p:txBody>
          <a:bodyPr>
            <a:normAutofit fontScale="85000" lnSpcReduction="20000"/>
          </a:bodyPr>
          <a:lstStyle/>
          <a:p>
            <a:r>
              <a:rPr lang="en-IN" sz="2800" dirty="0"/>
              <a:t>T</a:t>
            </a:r>
            <a:r>
              <a:rPr lang="en-IN" sz="2800" dirty="0" smtClean="0"/>
              <a:t>o </a:t>
            </a:r>
            <a:r>
              <a:rPr lang="en-IN" sz="2800" dirty="0"/>
              <a:t>establish </a:t>
            </a:r>
            <a:r>
              <a:rPr lang="en-IN" sz="2800" dirty="0" smtClean="0"/>
              <a:t>an unobstructed </a:t>
            </a:r>
            <a:r>
              <a:rPr lang="en-IN" sz="2800" dirty="0"/>
              <a:t>communication between the </a:t>
            </a:r>
            <a:r>
              <a:rPr lang="en-IN" sz="2800" dirty="0" smtClean="0"/>
              <a:t>pulmonary venous </a:t>
            </a:r>
            <a:r>
              <a:rPr lang="en-IN" sz="2800" dirty="0"/>
              <a:t>confluence and the left </a:t>
            </a:r>
            <a:r>
              <a:rPr lang="en-IN" sz="2800" dirty="0" smtClean="0"/>
              <a:t>atrium</a:t>
            </a:r>
          </a:p>
          <a:p>
            <a:r>
              <a:rPr lang="en-IN" sz="2800" dirty="0" smtClean="0"/>
              <a:t>To interrupt the</a:t>
            </a:r>
            <a:r>
              <a:rPr lang="en-IN" sz="2800" dirty="0"/>
              <a:t> </a:t>
            </a:r>
            <a:r>
              <a:rPr lang="en-IN" sz="2800" dirty="0" smtClean="0"/>
              <a:t>connections </a:t>
            </a:r>
            <a:r>
              <a:rPr lang="en-IN" sz="2800" dirty="0"/>
              <a:t>with the systemic venous </a:t>
            </a:r>
            <a:r>
              <a:rPr lang="en-IN" sz="2800" dirty="0" smtClean="0"/>
              <a:t>circulation</a:t>
            </a:r>
            <a:endParaRPr lang="en-IN" sz="2800" dirty="0"/>
          </a:p>
          <a:p>
            <a:r>
              <a:rPr lang="en-IN" sz="2800" dirty="0" smtClean="0"/>
              <a:t>To close </a:t>
            </a:r>
            <a:r>
              <a:rPr lang="en-IN" sz="2800" dirty="0"/>
              <a:t>the atrial </a:t>
            </a:r>
            <a:r>
              <a:rPr lang="en-IN" sz="2800" dirty="0" err="1"/>
              <a:t>septal</a:t>
            </a:r>
            <a:r>
              <a:rPr lang="en-IN" sz="2800" dirty="0"/>
              <a:t> defect</a:t>
            </a:r>
            <a:r>
              <a:rPr lang="en-IN" sz="2800" dirty="0" smtClean="0"/>
              <a:t>.</a:t>
            </a:r>
          </a:p>
          <a:p>
            <a:pPr marL="45720" indent="0">
              <a:buNone/>
            </a:pPr>
            <a:endParaRPr lang="en-US" sz="2800" dirty="0" smtClean="0"/>
          </a:p>
          <a:p>
            <a:pPr marL="45720" indent="0">
              <a:buNone/>
            </a:pPr>
            <a:endParaRPr lang="en-US" sz="2800" dirty="0"/>
          </a:p>
          <a:p>
            <a:pPr>
              <a:buFont typeface="Wingdings" pitchFamily="2" charset="2"/>
              <a:buChar char="ü"/>
            </a:pPr>
            <a:r>
              <a:rPr lang="en-IN" sz="2800" dirty="0" smtClean="0"/>
              <a:t>The </a:t>
            </a:r>
            <a:r>
              <a:rPr lang="en-IN" sz="2800" dirty="0"/>
              <a:t>specific repair </a:t>
            </a:r>
            <a:r>
              <a:rPr lang="en-IN" sz="2800" dirty="0" smtClean="0"/>
              <a:t>is dependent </a:t>
            </a:r>
            <a:r>
              <a:rPr lang="en-IN" sz="2800" dirty="0"/>
              <a:t>on the type of anomalous connection</a:t>
            </a:r>
            <a:r>
              <a:rPr lang="en-IN" sz="2800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IN" sz="2800" dirty="0"/>
              <a:t>Essential </a:t>
            </a:r>
            <a:r>
              <a:rPr lang="en-IN" sz="2800" dirty="0" smtClean="0"/>
              <a:t>to successful </a:t>
            </a:r>
            <a:r>
              <a:rPr lang="en-IN" sz="2800" dirty="0"/>
              <a:t>repair is the </a:t>
            </a:r>
            <a:r>
              <a:rPr lang="en-IN" sz="2800" dirty="0" smtClean="0"/>
              <a:t>proper identification </a:t>
            </a:r>
            <a:r>
              <a:rPr lang="en-IN" sz="2800" dirty="0"/>
              <a:t>of </a:t>
            </a:r>
            <a:r>
              <a:rPr lang="en-IN" sz="2800" dirty="0" smtClean="0"/>
              <a:t>all 4</a:t>
            </a:r>
            <a:r>
              <a:rPr lang="en-IN" sz="2800" dirty="0"/>
              <a:t> </a:t>
            </a:r>
            <a:r>
              <a:rPr lang="en-IN" sz="2800" dirty="0" smtClean="0"/>
              <a:t>pulmonary </a:t>
            </a:r>
            <a:r>
              <a:rPr lang="en-IN" sz="2800" dirty="0"/>
              <a:t>veins and their anomalous connection prior </a:t>
            </a:r>
            <a:r>
              <a:rPr lang="en-IN" sz="2800" dirty="0" smtClean="0"/>
              <a:t>to repair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60759480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315200" cy="685799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Supracardiac</a:t>
            </a:r>
            <a:r>
              <a:rPr lang="en-US" dirty="0"/>
              <a:t> TAPVC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315200" cy="4632961"/>
          </a:xfrm>
        </p:spPr>
        <p:txBody>
          <a:bodyPr>
            <a:noAutofit/>
          </a:bodyPr>
          <a:lstStyle/>
          <a:p>
            <a:r>
              <a:rPr lang="en-IN" sz="2400" dirty="0"/>
              <a:t>R</a:t>
            </a:r>
            <a:r>
              <a:rPr lang="en-IN" sz="2400" dirty="0" smtClean="0"/>
              <a:t>etract </a:t>
            </a:r>
            <a:r>
              <a:rPr lang="en-IN" sz="2400" dirty="0"/>
              <a:t>the ascending aorta and </a:t>
            </a:r>
            <a:r>
              <a:rPr lang="en-IN" sz="2400" dirty="0" smtClean="0"/>
              <a:t>SVC </a:t>
            </a:r>
            <a:r>
              <a:rPr lang="en-IN" sz="2400" dirty="0"/>
              <a:t>laterally to expose the pulmonary venous confluence</a:t>
            </a:r>
            <a:r>
              <a:rPr lang="en-IN" sz="2400" dirty="0" smtClean="0"/>
              <a:t>.</a:t>
            </a:r>
            <a:endParaRPr lang="en-IN" sz="2400" dirty="0"/>
          </a:p>
          <a:p>
            <a:r>
              <a:rPr lang="en-IN" sz="2400" dirty="0"/>
              <a:t>The vertical vein can be identified and </a:t>
            </a:r>
            <a:r>
              <a:rPr lang="en-IN" sz="2400" dirty="0" smtClean="0"/>
              <a:t>ligated </a:t>
            </a:r>
            <a:r>
              <a:rPr lang="en-IN" sz="2400" dirty="0"/>
              <a:t>outside the </a:t>
            </a:r>
            <a:r>
              <a:rPr lang="en-IN" sz="2400" dirty="0" smtClean="0"/>
              <a:t>pericardium at </a:t>
            </a:r>
            <a:r>
              <a:rPr lang="en-IN" sz="2400" dirty="0"/>
              <a:t>the level of the innominate vein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The entry of </a:t>
            </a:r>
            <a:r>
              <a:rPr lang="en-IN" sz="2400" dirty="0" smtClean="0"/>
              <a:t>the LUPV </a:t>
            </a:r>
            <a:r>
              <a:rPr lang="en-IN" sz="2400" dirty="0"/>
              <a:t>should also be </a:t>
            </a:r>
            <a:r>
              <a:rPr lang="en-IN" sz="2400" dirty="0" smtClean="0"/>
              <a:t>carefully identified </a:t>
            </a:r>
            <a:r>
              <a:rPr lang="en-IN" sz="2400" dirty="0"/>
              <a:t>to avoid inadvertent ligation</a:t>
            </a:r>
            <a:r>
              <a:rPr lang="en-IN" sz="2400" dirty="0" smtClean="0"/>
              <a:t>.</a:t>
            </a:r>
          </a:p>
          <a:p>
            <a:r>
              <a:rPr lang="en-IN" sz="2400" dirty="0"/>
              <a:t>A </a:t>
            </a:r>
            <a:r>
              <a:rPr lang="en-IN" sz="2400" dirty="0" smtClean="0"/>
              <a:t>transverse incision </a:t>
            </a:r>
            <a:r>
              <a:rPr lang="en-IN" sz="2400" dirty="0"/>
              <a:t>is made in the pulmonary venous </a:t>
            </a:r>
            <a:r>
              <a:rPr lang="en-IN" sz="2400" dirty="0" smtClean="0"/>
              <a:t>confluence and </a:t>
            </a:r>
            <a:r>
              <a:rPr lang="en-IN" sz="2400" dirty="0"/>
              <a:t>a parallel incision is placed in the dome of the </a:t>
            </a:r>
            <a:r>
              <a:rPr lang="en-IN" sz="2400" dirty="0" smtClean="0"/>
              <a:t>LA </a:t>
            </a:r>
            <a:r>
              <a:rPr lang="en-IN" sz="2400" dirty="0"/>
              <a:t>beginning at the base of the </a:t>
            </a:r>
            <a:r>
              <a:rPr lang="en-IN" sz="2400" dirty="0" smtClean="0"/>
              <a:t>LAA.</a:t>
            </a:r>
          </a:p>
          <a:p>
            <a:r>
              <a:rPr lang="en-IN" sz="2400" dirty="0" smtClean="0"/>
              <a:t>A right </a:t>
            </a:r>
            <a:r>
              <a:rPr lang="en-IN" sz="2400" dirty="0" err="1"/>
              <a:t>atriotomy</a:t>
            </a:r>
            <a:r>
              <a:rPr lang="en-IN" sz="2400" dirty="0"/>
              <a:t> is made to close the </a:t>
            </a:r>
            <a:r>
              <a:rPr lang="en-IN" sz="2400" dirty="0" smtClean="0"/>
              <a:t>ASD. 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32411462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1"/>
            <a:ext cx="7315200" cy="5333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Supracardiac</a:t>
            </a:r>
            <a:r>
              <a:rPr lang="en-US" dirty="0" smtClean="0"/>
              <a:t> TAPVC</a:t>
            </a:r>
            <a:endParaRPr lang="en-IN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371600"/>
            <a:ext cx="4419600" cy="5357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00561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315200" cy="665085"/>
          </a:xfrm>
        </p:spPr>
        <p:txBody>
          <a:bodyPr>
            <a:normAutofit fontScale="90000"/>
          </a:bodyPr>
          <a:lstStyle/>
          <a:p>
            <a:r>
              <a:rPr lang="en-US" dirty="0"/>
              <a:t>Cardiac TAPVC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05000"/>
            <a:ext cx="7315200" cy="4404361"/>
          </a:xfrm>
        </p:spPr>
        <p:txBody>
          <a:bodyPr>
            <a:noAutofit/>
          </a:bodyPr>
          <a:lstStyle/>
          <a:p>
            <a:r>
              <a:rPr lang="en-IN" sz="2400" dirty="0"/>
              <a:t>A right </a:t>
            </a:r>
            <a:r>
              <a:rPr lang="en-IN" sz="2400" dirty="0" err="1"/>
              <a:t>atriotomy</a:t>
            </a:r>
            <a:r>
              <a:rPr lang="en-IN" sz="2400" dirty="0"/>
              <a:t> is performed with identification of </a:t>
            </a:r>
            <a:r>
              <a:rPr lang="en-IN" sz="2400" dirty="0" smtClean="0"/>
              <a:t>the ASD </a:t>
            </a:r>
            <a:r>
              <a:rPr lang="en-IN" sz="2400" dirty="0"/>
              <a:t>and the orifice of the coronary </a:t>
            </a:r>
            <a:r>
              <a:rPr lang="en-IN" sz="2400" dirty="0" smtClean="0"/>
              <a:t>sinus.</a:t>
            </a:r>
          </a:p>
          <a:p>
            <a:r>
              <a:rPr lang="en-IN" sz="2400" dirty="0"/>
              <a:t>The roof of the coronary sinus </a:t>
            </a:r>
            <a:r>
              <a:rPr lang="en-IN" sz="2400" dirty="0" smtClean="0"/>
              <a:t>is excised </a:t>
            </a:r>
            <a:r>
              <a:rPr lang="en-IN" sz="2400" dirty="0"/>
              <a:t>into the </a:t>
            </a:r>
            <a:r>
              <a:rPr lang="en-IN" sz="2400" dirty="0" smtClean="0"/>
              <a:t>LA.</a:t>
            </a:r>
          </a:p>
          <a:p>
            <a:r>
              <a:rPr lang="en-IN" sz="2400" dirty="0"/>
              <a:t>A </a:t>
            </a:r>
            <a:r>
              <a:rPr lang="en-IN" sz="2400" dirty="0" smtClean="0"/>
              <a:t>patch of </a:t>
            </a:r>
            <a:r>
              <a:rPr lang="en-IN" sz="2400" dirty="0"/>
              <a:t>pericardium or prosthetic </a:t>
            </a:r>
            <a:r>
              <a:rPr lang="en-IN" sz="2400" dirty="0" smtClean="0"/>
              <a:t>material -placed to close </a:t>
            </a:r>
            <a:r>
              <a:rPr lang="en-IN" sz="2400" dirty="0"/>
              <a:t>the enlarged </a:t>
            </a:r>
            <a:r>
              <a:rPr lang="en-IN" sz="2400" dirty="0" smtClean="0"/>
              <a:t>ASD,</a:t>
            </a:r>
            <a:r>
              <a:rPr lang="en-IN" sz="2400" dirty="0"/>
              <a:t> </a:t>
            </a:r>
            <a:r>
              <a:rPr lang="en-IN" sz="2400" dirty="0" smtClean="0"/>
              <a:t>channelling </a:t>
            </a:r>
            <a:r>
              <a:rPr lang="en-IN" sz="2400" dirty="0"/>
              <a:t>the pulmonary venous return into the </a:t>
            </a:r>
            <a:r>
              <a:rPr lang="en-IN" sz="2400" dirty="0" smtClean="0"/>
              <a:t>LA.</a:t>
            </a:r>
          </a:p>
          <a:p>
            <a:r>
              <a:rPr lang="en-IN" sz="2400" dirty="0"/>
              <a:t>C</a:t>
            </a:r>
            <a:r>
              <a:rPr lang="en-IN" sz="2400" dirty="0" smtClean="0"/>
              <a:t>are </a:t>
            </a:r>
            <a:r>
              <a:rPr lang="en-IN" sz="2400" dirty="0"/>
              <a:t>needs </a:t>
            </a:r>
            <a:r>
              <a:rPr lang="en-IN" sz="2400" dirty="0" smtClean="0"/>
              <a:t>to be </a:t>
            </a:r>
            <a:r>
              <a:rPr lang="en-IN" sz="2400" dirty="0"/>
              <a:t>taken while suturing the patch in </a:t>
            </a:r>
            <a:r>
              <a:rPr lang="en-IN" sz="2400" dirty="0" smtClean="0"/>
              <a:t>CS area due to close proximity of the conduction system.</a:t>
            </a:r>
          </a:p>
        </p:txBody>
      </p:sp>
    </p:spTree>
    <p:extLst>
      <p:ext uri="{BB962C8B-B14F-4D97-AF65-F5344CB8AC3E}">
        <p14:creationId xmlns:p14="http://schemas.microsoft.com/office/powerpoint/2010/main" val="41000966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66801"/>
            <a:ext cx="7315200" cy="533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Cardiac TAPVC</a:t>
            </a:r>
            <a:endParaRPr lang="en-IN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1906459"/>
            <a:ext cx="4114799" cy="4951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5092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57201"/>
            <a:ext cx="7315200" cy="609599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Infracardiac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600200"/>
            <a:ext cx="3733800" cy="46577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029200" y="1600200"/>
            <a:ext cx="3352800" cy="441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799" y="1362075"/>
            <a:ext cx="5791201" cy="5056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51235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752600"/>
            <a:ext cx="7315200" cy="914400"/>
          </a:xfrm>
        </p:spPr>
        <p:txBody>
          <a:bodyPr>
            <a:normAutofit fontScale="90000"/>
          </a:bodyPr>
          <a:lstStyle/>
          <a:p>
            <a:r>
              <a:rPr lang="en-IN" sz="3100" b="1" dirty="0"/>
              <a:t>Recurrent pulmonary venous obstruction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752601"/>
            <a:ext cx="7315200" cy="4556760"/>
          </a:xfrm>
        </p:spPr>
        <p:txBody>
          <a:bodyPr>
            <a:normAutofit/>
          </a:bodyPr>
          <a:lstStyle/>
          <a:p>
            <a:r>
              <a:rPr lang="en-IN" dirty="0"/>
              <a:t>Isolated narrowing of the anastomosis </a:t>
            </a:r>
            <a:r>
              <a:rPr lang="en-IN" dirty="0" smtClean="0"/>
              <a:t>can be repaired </a:t>
            </a:r>
            <a:r>
              <a:rPr lang="en-IN" dirty="0"/>
              <a:t>with revision or patch augmentation of </a:t>
            </a:r>
            <a:r>
              <a:rPr lang="en-IN" dirty="0" smtClean="0"/>
              <a:t>the</a:t>
            </a:r>
            <a:r>
              <a:rPr lang="en-IN" dirty="0"/>
              <a:t> </a:t>
            </a:r>
            <a:r>
              <a:rPr lang="en-IN" dirty="0" smtClean="0"/>
              <a:t>anastomosis.</a:t>
            </a:r>
            <a:endParaRPr lang="en-IN" dirty="0"/>
          </a:p>
          <a:p>
            <a:r>
              <a:rPr lang="en-IN" dirty="0"/>
              <a:t>Obstruction of the individual pulmonary venous </a:t>
            </a:r>
            <a:r>
              <a:rPr lang="en-IN" dirty="0" err="1" smtClean="0"/>
              <a:t>ostia</a:t>
            </a:r>
            <a:r>
              <a:rPr lang="en-IN" dirty="0"/>
              <a:t> </a:t>
            </a:r>
            <a:r>
              <a:rPr lang="en-IN" dirty="0" smtClean="0"/>
              <a:t>is a greater </a:t>
            </a:r>
            <a:r>
              <a:rPr lang="en-IN" dirty="0"/>
              <a:t>challenge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The </a:t>
            </a:r>
            <a:r>
              <a:rPr lang="en-IN" dirty="0"/>
              <a:t>obstruction </a:t>
            </a:r>
            <a:r>
              <a:rPr lang="en-IN" dirty="0" smtClean="0"/>
              <a:t>may initially </a:t>
            </a:r>
            <a:r>
              <a:rPr lang="en-IN" dirty="0"/>
              <a:t>appear to be limited to the </a:t>
            </a:r>
            <a:r>
              <a:rPr lang="en-IN" dirty="0" err="1" smtClean="0"/>
              <a:t>ostium,but</a:t>
            </a:r>
            <a:r>
              <a:rPr lang="en-IN" dirty="0" smtClean="0"/>
              <a:t> progressive narrowing </a:t>
            </a:r>
            <a:r>
              <a:rPr lang="en-IN" dirty="0"/>
              <a:t>along the entire length of the vein into </a:t>
            </a:r>
            <a:r>
              <a:rPr lang="en-IN" dirty="0" smtClean="0"/>
              <a:t>the hilum </a:t>
            </a:r>
            <a:r>
              <a:rPr lang="en-IN" dirty="0"/>
              <a:t>of the lung will occur with </a:t>
            </a:r>
            <a:r>
              <a:rPr lang="en-IN" dirty="0" smtClean="0"/>
              <a:t>time.</a:t>
            </a:r>
          </a:p>
          <a:p>
            <a:r>
              <a:rPr lang="en-IN" dirty="0" smtClean="0"/>
              <a:t>A new approach- a </a:t>
            </a:r>
            <a:r>
              <a:rPr lang="en-IN" dirty="0" err="1" smtClean="0"/>
              <a:t>sutureless</a:t>
            </a:r>
            <a:r>
              <a:rPr lang="en-IN" dirty="0" smtClean="0"/>
              <a:t> </a:t>
            </a:r>
            <a:r>
              <a:rPr lang="en-IN" dirty="0"/>
              <a:t>technique utilizing in situ pericardium </a:t>
            </a:r>
            <a:r>
              <a:rPr lang="en-IN" dirty="0" smtClean="0"/>
              <a:t>to create </a:t>
            </a:r>
            <a:r>
              <a:rPr lang="en-IN" dirty="0"/>
              <a:t>a neo-atrium</a:t>
            </a:r>
            <a:r>
              <a:rPr lang="en-IN" dirty="0" smtClean="0"/>
              <a:t>.</a:t>
            </a:r>
          </a:p>
          <a:p>
            <a:r>
              <a:rPr lang="en-IN" dirty="0"/>
              <a:t>Repair involves wide </a:t>
            </a:r>
            <a:r>
              <a:rPr lang="en-IN" dirty="0" err="1" smtClean="0"/>
              <a:t>unroofing</a:t>
            </a:r>
            <a:r>
              <a:rPr lang="en-IN" dirty="0"/>
              <a:t> </a:t>
            </a:r>
            <a:r>
              <a:rPr lang="en-IN" dirty="0" smtClean="0"/>
              <a:t>of </a:t>
            </a:r>
            <a:r>
              <a:rPr lang="en-IN" dirty="0"/>
              <a:t>the narrowed portion of each involved </a:t>
            </a:r>
            <a:r>
              <a:rPr lang="en-IN" dirty="0" smtClean="0"/>
              <a:t>pulmonary vein </a:t>
            </a:r>
            <a:r>
              <a:rPr lang="en-IN" dirty="0"/>
              <a:t>from the left atrial anastomosis to the </a:t>
            </a:r>
            <a:r>
              <a:rPr lang="en-IN" dirty="0" smtClean="0"/>
              <a:t>hilum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05677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1"/>
            <a:ext cx="7315200" cy="990599"/>
          </a:xfrm>
        </p:spPr>
        <p:txBody>
          <a:bodyPr/>
          <a:lstStyle/>
          <a:p>
            <a:r>
              <a:rPr lang="en-US" dirty="0" smtClean="0"/>
              <a:t>Causes of MAS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981201"/>
            <a:ext cx="7315200" cy="4328160"/>
          </a:xfrm>
        </p:spPr>
        <p:txBody>
          <a:bodyPr>
            <a:noAutofit/>
          </a:bodyPr>
          <a:lstStyle/>
          <a:p>
            <a:r>
              <a:rPr lang="en-US" sz="2800" dirty="0" err="1" smtClean="0"/>
              <a:t>Takayasu's</a:t>
            </a:r>
            <a:r>
              <a:rPr lang="en-US" sz="2800" dirty="0" smtClean="0"/>
              <a:t> or temporal arteritis (giant cell arteritis)</a:t>
            </a:r>
          </a:p>
          <a:p>
            <a:r>
              <a:rPr lang="en-US" sz="2800" dirty="0" err="1" smtClean="0"/>
              <a:t>fibromuscular</a:t>
            </a:r>
            <a:r>
              <a:rPr lang="en-US" sz="2800" dirty="0" smtClean="0"/>
              <a:t> dysplasia.</a:t>
            </a:r>
          </a:p>
          <a:p>
            <a:r>
              <a:rPr lang="en-US" sz="2800" dirty="0" smtClean="0"/>
              <a:t>Neurofibromatosis</a:t>
            </a:r>
          </a:p>
          <a:p>
            <a:r>
              <a:rPr lang="en-US" sz="2800" dirty="0" smtClean="0"/>
              <a:t>retroperitoneal fibrosis(Ormond syndrome)</a:t>
            </a:r>
          </a:p>
          <a:p>
            <a:r>
              <a:rPr lang="en-US" sz="2800" dirty="0" err="1" smtClean="0"/>
              <a:t>Mucopolysaccharidosis</a:t>
            </a:r>
            <a:endParaRPr lang="en-US" sz="2800" dirty="0" smtClean="0"/>
          </a:p>
          <a:p>
            <a:r>
              <a:rPr lang="en-US" sz="2800" dirty="0" err="1" smtClean="0"/>
              <a:t>foetal</a:t>
            </a:r>
            <a:r>
              <a:rPr lang="en-US" sz="2800" dirty="0" smtClean="0"/>
              <a:t> alcohol syndrome.</a:t>
            </a:r>
          </a:p>
          <a:p>
            <a:r>
              <a:rPr lang="en-US" sz="2800" dirty="0" smtClean="0"/>
              <a:t>Williams syndrome</a:t>
            </a:r>
          </a:p>
          <a:p>
            <a:r>
              <a:rPr lang="en-US" sz="2800" dirty="0" err="1" smtClean="0"/>
              <a:t>Alagille</a:t>
            </a:r>
            <a:r>
              <a:rPr lang="en-US" sz="2800" dirty="0" smtClean="0"/>
              <a:t> syndrome</a:t>
            </a:r>
            <a:endParaRPr lang="en-US" sz="2800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0999"/>
            <a:ext cx="7467600" cy="838201"/>
          </a:xfrm>
        </p:spPr>
        <p:txBody>
          <a:bodyPr>
            <a:noAutofit/>
          </a:bodyPr>
          <a:lstStyle/>
          <a:p>
            <a:r>
              <a:rPr lang="en-IN" sz="3200" b="1" dirty="0"/>
              <a:t>Recurrent pulmonary venous obstruction</a:t>
            </a:r>
            <a:endParaRPr lang="en-IN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371600"/>
            <a:ext cx="4419600" cy="5433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89364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Cardiac manifestations of Kawasaki Disease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64668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Cardiac manifestations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Myocarditis </a:t>
            </a:r>
          </a:p>
          <a:p>
            <a:r>
              <a:rPr lang="en-US" dirty="0" smtClean="0"/>
              <a:t>Pericarditis </a:t>
            </a:r>
          </a:p>
          <a:p>
            <a:r>
              <a:rPr lang="en-US" dirty="0" smtClean="0"/>
              <a:t>Congestive cardiac failure</a:t>
            </a:r>
          </a:p>
          <a:p>
            <a:r>
              <a:rPr lang="en-US" dirty="0" smtClean="0"/>
              <a:t>Pericardial effusion</a:t>
            </a:r>
          </a:p>
          <a:p>
            <a:r>
              <a:rPr lang="en-US" dirty="0" smtClean="0"/>
              <a:t>Coronary dilatation</a:t>
            </a:r>
          </a:p>
          <a:p>
            <a:r>
              <a:rPr lang="en-US" dirty="0" err="1" smtClean="0"/>
              <a:t>Valvular</a:t>
            </a:r>
            <a:r>
              <a:rPr lang="en-US" dirty="0" smtClean="0"/>
              <a:t> regurgitations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7293241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Heart and liver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312905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</a:t>
            </a:r>
            <a:r>
              <a:rPr lang="en-IN" dirty="0" smtClean="0"/>
              <a:t>ardiac </a:t>
            </a:r>
            <a:r>
              <a:rPr lang="en-IN" dirty="0" err="1" smtClean="0"/>
              <a:t>hepatopathy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14400" y="1828800"/>
            <a:ext cx="7315200" cy="4480561"/>
          </a:xfrm>
        </p:spPr>
        <p:txBody>
          <a:bodyPr>
            <a:no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Severe congestive heart failure is associated with two distinct forms of liver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dysfunction</a:t>
            </a:r>
          </a:p>
          <a:p>
            <a:endParaRPr lang="en-IN" sz="2400" dirty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1.Congestive </a:t>
            </a:r>
            <a:r>
              <a:rPr lang="en-IN" sz="2400" dirty="0" err="1" smtClean="0">
                <a:latin typeface="Calibri" pitchFamily="34" charset="0"/>
                <a:cs typeface="Calibri" pitchFamily="34" charset="0"/>
              </a:rPr>
              <a:t>hepatopathy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:</a:t>
            </a:r>
          </a:p>
          <a:p>
            <a:pPr lvl="1"/>
            <a:r>
              <a:rPr lang="en-IN" sz="2000" dirty="0" smtClean="0">
                <a:latin typeface="Calibri" pitchFamily="34" charset="0"/>
                <a:cs typeface="Calibri" pitchFamily="34" charset="0"/>
              </a:rPr>
              <a:t>liver dysfunction due to passive congestion, or backward failure</a:t>
            </a:r>
          </a:p>
          <a:p>
            <a:pPr lvl="1"/>
            <a:endParaRPr lang="en-IN" sz="2000" dirty="0" smtClean="0">
              <a:latin typeface="Calibri" pitchFamily="34" charset="0"/>
              <a:cs typeface="Calibri" pitchFamily="34" charset="0"/>
            </a:endParaRPr>
          </a:p>
          <a:p>
            <a:pPr marL="45720" indent="0">
              <a:buNone/>
            </a:pPr>
            <a:r>
              <a:rPr lang="en-IN" sz="2400" dirty="0" smtClean="0">
                <a:latin typeface="Calibri" pitchFamily="34" charset="0"/>
                <a:cs typeface="Calibri" pitchFamily="34" charset="0"/>
              </a:rPr>
              <a:t>2.Hypoxic hepatitis:</a:t>
            </a:r>
          </a:p>
          <a:p>
            <a:pPr lvl="1"/>
            <a:r>
              <a:rPr lang="en-IN" sz="2000" dirty="0" smtClean="0">
                <a:latin typeface="Calibri" pitchFamily="34" charset="0"/>
                <a:cs typeface="Calibri" pitchFamily="34" charset="0"/>
              </a:rPr>
              <a:t>acute hepatocellular necrosis 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caused by impaired hepatic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perfusion</a:t>
            </a:r>
            <a:r>
              <a:rPr lang="en-IN" sz="20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or due to forward failure</a:t>
            </a:r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61202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 err="1" smtClean="0"/>
              <a:t>Macrocirculation</a:t>
            </a:r>
            <a:r>
              <a:rPr lang="en-IN" sz="3600" b="1" dirty="0" smtClean="0"/>
              <a:t> of liver</a:t>
            </a:r>
            <a:r>
              <a:rPr lang="en-IN" b="1" dirty="0" smtClean="0"/>
              <a:t/>
            </a:r>
            <a:br>
              <a:rPr lang="en-IN" b="1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1"/>
            <a:ext cx="7467600" cy="463296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The liver has a rich dual blood supply derived from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both 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portal and systemic vascular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compartments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.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portal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vein contributes 2/3</a:t>
            </a:r>
            <a:r>
              <a:rPr lang="en-IN" sz="24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of hepatic blood flow and the hepatic artery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is responsible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for the remaining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1/3</a:t>
            </a:r>
            <a:r>
              <a:rPr lang="en-IN" sz="2400" baseline="30000" dirty="0" smtClean="0">
                <a:latin typeface="Calibri" pitchFamily="34" charset="0"/>
                <a:cs typeface="Calibri" pitchFamily="34" charset="0"/>
              </a:rPr>
              <a:t>rd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.</a:t>
            </a:r>
          </a:p>
          <a:p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maintain constant sinusoidal pressure to the hepatic beds, the liver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employs an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autoregulatory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mechanism.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A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decrease in blood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flow </a:t>
            </a:r>
            <a:r>
              <a:rPr lang="en-IN" sz="2400" i="1" dirty="0" smtClean="0">
                <a:latin typeface="Calibri" pitchFamily="34" charset="0"/>
                <a:cs typeface="Calibri" pitchFamily="34" charset="0"/>
              </a:rPr>
              <a:t>via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the portal vein is matched by a compensatory dilation of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hepatic artery. But the reverse is not true.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74611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600" b="1" dirty="0" smtClean="0"/>
              <a:t>Microcirculation</a:t>
            </a:r>
            <a:br>
              <a:rPr lang="en-IN" sz="3600" b="1" dirty="0" smtClean="0"/>
            </a:br>
            <a:r>
              <a:rPr lang="en-IN" sz="3600" dirty="0"/>
              <a:t/>
            </a:r>
            <a:br>
              <a:rPr lang="en-IN" sz="3600" dirty="0"/>
            </a:br>
            <a:r>
              <a:rPr lang="en-IN" sz="3600" dirty="0"/>
              <a:t/>
            </a:r>
            <a:br>
              <a:rPr lang="en-IN" sz="3600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676401"/>
            <a:ext cx="7924800" cy="463296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The histological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unit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of the liver is the </a:t>
            </a:r>
            <a:r>
              <a:rPr lang="en-IN" sz="2400" b="1" dirty="0" smtClean="0">
                <a:latin typeface="Calibri" pitchFamily="34" charset="0"/>
                <a:cs typeface="Calibri" pitchFamily="34" charset="0"/>
              </a:rPr>
              <a:t>lobule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functional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unit of the liver is the </a:t>
            </a:r>
            <a:r>
              <a:rPr lang="en-IN" sz="2400" b="1" dirty="0" err="1" smtClean="0">
                <a:latin typeface="Calibri" pitchFamily="34" charset="0"/>
                <a:cs typeface="Calibri" pitchFamily="34" charset="0"/>
              </a:rPr>
              <a:t>acinus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The classical lobule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is hexagonal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 shape, bounded by the portal triads with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central vein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at the </a:t>
            </a:r>
            <a:r>
              <a:rPr lang="en-IN" sz="2400" dirty="0" err="1" smtClean="0">
                <a:latin typeface="Calibri" pitchFamily="34" charset="0"/>
                <a:cs typeface="Calibri" pitchFamily="34" charset="0"/>
              </a:rPr>
              <a:t>center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acinus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diamond shaped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and has at its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center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a line connecting two portal triads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acinus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is divided into zone 1 (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periportal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), zone 2 (transition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), and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zone 3 (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centrilobular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) according to the direction of flow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of oxygen-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and nutrient-rich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blood.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Z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one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1 closest to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portal triad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to zone 3 surrounding the terminal hepatic vein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marL="45720" indent="0">
              <a:buNone/>
            </a:pPr>
            <a:endParaRPr lang="en-IN" sz="2400" dirty="0" smtClean="0"/>
          </a:p>
        </p:txBody>
      </p:sp>
    </p:spTree>
    <p:extLst>
      <p:ext uri="{BB962C8B-B14F-4D97-AF65-F5344CB8AC3E}">
        <p14:creationId xmlns:p14="http://schemas.microsoft.com/office/powerpoint/2010/main" val="17892795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533400"/>
            <a:ext cx="85344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80455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3100" b="1" dirty="0"/>
              <a:t>CONGESTIVE HEPATOPATHY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295400"/>
            <a:ext cx="8153400" cy="5013961"/>
          </a:xfrm>
        </p:spPr>
        <p:txBody>
          <a:bodyPr>
            <a:noAutofit/>
          </a:bodyPr>
          <a:lstStyle/>
          <a:p>
            <a:r>
              <a:rPr lang="en-US" sz="2200" dirty="0" smtClean="0">
                <a:latin typeface="Calibri" pitchFamily="34" charset="0"/>
                <a:cs typeface="Calibri" pitchFamily="34" charset="0"/>
              </a:rPr>
              <a:t>In the setting of right heart failure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or any cause of increased central venous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pressure</a:t>
            </a:r>
          </a:p>
          <a:p>
            <a:r>
              <a:rPr lang="en-IN" sz="2200" dirty="0" smtClean="0">
                <a:latin typeface="Calibri" pitchFamily="34" charset="0"/>
                <a:cs typeface="Calibri" pitchFamily="34" charset="0"/>
              </a:rPr>
              <a:t>Zone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3 hepatocytes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are the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most susceptible to damage induced by passive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congestion .</a:t>
            </a:r>
          </a:p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T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increased hydrostatic pressure produces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sinusoidal </a:t>
            </a:r>
            <a:r>
              <a:rPr lang="en-IN" sz="2200" dirty="0" err="1" smtClean="0">
                <a:latin typeface="Calibri" pitchFamily="34" charset="0"/>
                <a:cs typeface="Calibri" pitchFamily="34" charset="0"/>
              </a:rPr>
              <a:t>edema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IN" sz="2200" dirty="0" err="1">
                <a:latin typeface="Calibri" pitchFamily="34" charset="0"/>
                <a:cs typeface="Calibri" pitchFamily="34" charset="0"/>
              </a:rPr>
              <a:t>hemorrhage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, which eventually compromises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oxygenation .</a:t>
            </a:r>
          </a:p>
          <a:p>
            <a:endParaRPr lang="en-IN" sz="2200" dirty="0">
              <a:latin typeface="Calibri" pitchFamily="34" charset="0"/>
              <a:cs typeface="Calibri" pitchFamily="34" charset="0"/>
            </a:endParaRPr>
          </a:p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F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ibrosis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of cardiac </a:t>
            </a:r>
            <a:r>
              <a:rPr lang="en-IN" sz="2200" dirty="0" err="1">
                <a:latin typeface="Calibri" pitchFamily="34" charset="0"/>
                <a:cs typeface="Calibri" pitchFamily="34" charset="0"/>
              </a:rPr>
              <a:t>hepatopathy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 is predominantly around the central hepatic veins with relative sparing of the portal tracts (“</a:t>
            </a:r>
            <a:r>
              <a:rPr lang="en-IN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reverse </a:t>
            </a:r>
            <a:r>
              <a:rPr lang="en-IN" sz="2200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lobulation</a:t>
            </a:r>
            <a:r>
              <a:rPr lang="en-IN" sz="2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”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).</a:t>
            </a:r>
          </a:p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The stage of congestive heart failure does not seem to correlate well with the extent of hepatic fibrosis and cirrhosis.</a:t>
            </a:r>
          </a:p>
          <a:p>
            <a:endParaRPr lang="en-IN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2965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1"/>
            <a:ext cx="8001000" cy="609600"/>
          </a:xfrm>
        </p:spPr>
        <p:txBody>
          <a:bodyPr>
            <a:normAutofit/>
          </a:bodyPr>
          <a:lstStyle/>
          <a:p>
            <a:r>
              <a:rPr lang="en-IN" sz="2800" dirty="0"/>
              <a:t>“nutmeg appearance</a:t>
            </a:r>
            <a:r>
              <a:rPr lang="en-IN" sz="2800" dirty="0" smtClean="0"/>
              <a:t>”- congested liver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5715000" cy="46233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400800" y="1676400"/>
            <a:ext cx="2514600" cy="4572000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Font typeface="Arial" pitchFamily="34" charset="0"/>
              <a:buChar char="•"/>
            </a:pP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</a:t>
            </a:r>
            <a:r>
              <a:rPr lang="en-IN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hronic </a:t>
            </a: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passive congestion of the central veins with </a:t>
            </a:r>
            <a:r>
              <a:rPr lang="en-IN" sz="2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hemorrhage</a:t>
            </a: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 and necrosis in zone </a:t>
            </a:r>
            <a:r>
              <a:rPr lang="en-IN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3.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Red </a:t>
            </a: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cells pool and distend the sinusoids around the central vein. </a:t>
            </a:r>
            <a:endParaRPr lang="en-IN" sz="2000" dirty="0" smtClean="0">
              <a:solidFill>
                <a:schemeClr val="tx2">
                  <a:lumMod val="20000"/>
                  <a:lumOff val="80000"/>
                </a:schemeClr>
              </a:solidFill>
              <a:latin typeface="Calibri" pitchFamily="34" charset="0"/>
              <a:cs typeface="Calibri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IN" sz="2000" dirty="0" smtClean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These </a:t>
            </a: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regions</a:t>
            </a:r>
            <a:b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</a:b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develop a darker red-violet </a:t>
            </a:r>
            <a:r>
              <a:rPr lang="en-IN" sz="20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color</a:t>
            </a:r>
            <a:r>
              <a:rPr lang="en-IN" sz="20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itchFamily="34" charset="0"/>
                <a:cs typeface="Calibri" pitchFamily="34" charset="0"/>
              </a:rPr>
              <a:t>, in contrast to the surrounding tan liver parenchyma</a:t>
            </a:r>
            <a:r>
              <a:rPr lang="en-IN" sz="2000" dirty="0" smtClean="0">
                <a:latin typeface="Calibri" pitchFamily="34" charset="0"/>
                <a:cs typeface="Calibri" pitchFamily="34" charset="0"/>
              </a:rPr>
              <a:t>.</a:t>
            </a:r>
            <a:endParaRPr lang="en-IN" sz="20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815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33401"/>
            <a:ext cx="7315200" cy="1219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SOV aneurysm into IVS: </a:t>
            </a:r>
            <a:br>
              <a:rPr lang="en-US" dirty="0" smtClean="0"/>
            </a:br>
            <a:r>
              <a:rPr lang="en-US" dirty="0" smtClean="0"/>
              <a:t>m mode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458200" cy="4144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IVS dissection:</a:t>
            </a:r>
          </a:p>
          <a:p>
            <a:r>
              <a:rPr lang="en-US" sz="2800" dirty="0" smtClean="0"/>
              <a:t>2D TTE in longitudinal view-a longitudinal defect (cystic space) of the IVS that is continuous with the aortic sinus aneurysm and extended into the muscular portion of IVS.</a:t>
            </a:r>
          </a:p>
          <a:p>
            <a:r>
              <a:rPr lang="en-US" sz="2800" dirty="0" smtClean="0"/>
              <a:t>M-mode echo - two distinct echoes that moved in parallel, extending from the aorta to the IVS. </a:t>
            </a:r>
            <a:r>
              <a:rPr lang="en-US" sz="2800" dirty="0" smtClean="0">
                <a:solidFill>
                  <a:srgbClr val="FF0000"/>
                </a:solidFill>
              </a:rPr>
              <a:t>The aneurysm enlarged during diastole and became smaller during systole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Clinical </a:t>
            </a:r>
            <a:r>
              <a:rPr lang="en-IN" b="1" dirty="0" smtClean="0"/>
              <a:t>Features</a:t>
            </a:r>
            <a:br>
              <a:rPr lang="en-IN" b="1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153400" cy="5334000"/>
          </a:xfrm>
        </p:spPr>
        <p:txBody>
          <a:bodyPr>
            <a:normAutofit lnSpcReduction="10000"/>
          </a:bodyPr>
          <a:lstStyle/>
          <a:p>
            <a:r>
              <a:rPr lang="en-IN" dirty="0"/>
              <a:t>Hepatomegaly is the </a:t>
            </a:r>
            <a:r>
              <a:rPr lang="en-IN" dirty="0" smtClean="0"/>
              <a:t>most common manifestation.</a:t>
            </a:r>
          </a:p>
          <a:p>
            <a:r>
              <a:rPr lang="en-IN" dirty="0"/>
              <a:t>A mild, dull, right upper quadrant pain is often present</a:t>
            </a:r>
            <a:endParaRPr lang="en-IN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Lack of </a:t>
            </a:r>
            <a:r>
              <a:rPr lang="en-US" dirty="0" err="1" smtClean="0"/>
              <a:t>stigmatas</a:t>
            </a:r>
            <a:r>
              <a:rPr lang="en-US" dirty="0" smtClean="0"/>
              <a:t> of portal hypertension- absent dilated veins, esophageal </a:t>
            </a:r>
            <a:r>
              <a:rPr lang="en-US" dirty="0" err="1" smtClean="0"/>
              <a:t>varices</a:t>
            </a:r>
            <a:r>
              <a:rPr lang="en-US" dirty="0" smtClean="0"/>
              <a:t>, splenomegaly</a:t>
            </a:r>
            <a:endParaRPr lang="en-IN" dirty="0" smtClean="0"/>
          </a:p>
          <a:p>
            <a:endParaRPr lang="en-I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55524"/>
            <a:ext cx="7086600" cy="3530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380731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Ascites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153400" cy="4937761"/>
          </a:xfrm>
        </p:spPr>
        <p:txBody>
          <a:bodyPr>
            <a:no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I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must be noted that the ascites is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 result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of right-sided heart failure and not intrinsic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liver dysfunction.</a:t>
            </a:r>
          </a:p>
          <a:p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Although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SAAG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is &gt;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1.1 g/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dL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,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the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ascitic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fluid protein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level is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characteristically high,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often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&gt;2.5 g/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dL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</a:p>
          <a:p>
            <a:pPr lvl="1"/>
            <a:r>
              <a:rPr lang="en-IN" sz="2200" dirty="0">
                <a:latin typeface="Calibri" pitchFamily="34" charset="0"/>
                <a:cs typeface="Calibri" pitchFamily="34" charset="0"/>
              </a:rPr>
              <a:t>This high protein content is an indication of the preserved synthetic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function of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liver,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a finding unique to cardiac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cirrhosis.</a:t>
            </a:r>
          </a:p>
          <a:p>
            <a:pPr lvl="1"/>
            <a:r>
              <a:rPr lang="en-IN" sz="2200" dirty="0" smtClean="0">
                <a:latin typeface="Calibri" pitchFamily="34" charset="0"/>
                <a:cs typeface="Calibri" pitchFamily="34" charset="0"/>
              </a:rPr>
              <a:t>The sinusoidal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hypertension with disruption of fenestrae ultimately allows for exudation of a protein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rich fluid.</a:t>
            </a:r>
          </a:p>
          <a:p>
            <a:pPr lvl="1"/>
            <a:endParaRPr lang="en-IN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 err="1" smtClean="0">
                <a:latin typeface="Calibri" pitchFamily="34" charset="0"/>
                <a:cs typeface="Calibri" pitchFamily="34" charset="0"/>
              </a:rPr>
              <a:t>Ascitic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fluid Lactate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dehydrogenase (LDH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)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and red cell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counts- tend to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be higher in cardiac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cirrhosis.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5183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Abdominal imaging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19201"/>
            <a:ext cx="7467600" cy="5090160"/>
          </a:xfrm>
        </p:spPr>
        <p:txBody>
          <a:bodyPr>
            <a:normAutofit/>
          </a:bodyPr>
          <a:lstStyle/>
          <a:p>
            <a:r>
              <a:rPr lang="en-IN" sz="2400" dirty="0"/>
              <a:t>Liver </a:t>
            </a:r>
            <a:r>
              <a:rPr lang="en-IN" sz="2400" dirty="0" smtClean="0"/>
              <a:t>ultrasonography</a:t>
            </a:r>
          </a:p>
          <a:p>
            <a:pPr lvl="1"/>
            <a:r>
              <a:rPr lang="en-IN" sz="2000" dirty="0" smtClean="0"/>
              <a:t>shows hepatomegaly with </a:t>
            </a:r>
            <a:r>
              <a:rPr lang="en-IN" sz="2000" dirty="0"/>
              <a:t>a homogeneous increase in echogenicity throughout the liver and dilation of the </a:t>
            </a:r>
            <a:r>
              <a:rPr lang="en-IN" sz="2000" dirty="0" err="1"/>
              <a:t>suprahepatic</a:t>
            </a:r>
            <a:r>
              <a:rPr lang="en-IN" sz="2000" dirty="0"/>
              <a:t> veins </a:t>
            </a:r>
            <a:r>
              <a:rPr lang="en-IN" sz="2000" dirty="0" smtClean="0"/>
              <a:t>and IVC.</a:t>
            </a:r>
          </a:p>
          <a:p>
            <a:r>
              <a:rPr lang="en-IN" sz="2400" dirty="0" smtClean="0"/>
              <a:t>CT and MRI</a:t>
            </a:r>
          </a:p>
          <a:p>
            <a:pPr lvl="1"/>
            <a:r>
              <a:rPr lang="en-IN" sz="2000" dirty="0" smtClean="0"/>
              <a:t>early </a:t>
            </a:r>
            <a:r>
              <a:rPr lang="en-IN" sz="2000" dirty="0"/>
              <a:t>reflux of contrast material from </a:t>
            </a:r>
            <a:r>
              <a:rPr lang="en-IN" sz="2000" dirty="0" smtClean="0"/>
              <a:t>the RA </a:t>
            </a:r>
            <a:r>
              <a:rPr lang="en-IN" sz="2000" dirty="0"/>
              <a:t>to the IVC, and a heterogeneous, </a:t>
            </a:r>
            <a:r>
              <a:rPr lang="en-IN" sz="2000" dirty="0" smtClean="0"/>
              <a:t>mottled-appearing liver </a:t>
            </a:r>
            <a:r>
              <a:rPr lang="en-IN" sz="2000" dirty="0"/>
              <a:t>parenchyma, often referred to as a </a:t>
            </a:r>
            <a:r>
              <a:rPr lang="en-IN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mosaic </a:t>
            </a:r>
            <a:r>
              <a:rPr lang="en-IN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pattern.</a:t>
            </a:r>
          </a:p>
          <a:p>
            <a:pPr lvl="1"/>
            <a:endParaRPr lang="en-IN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N" sz="2400" dirty="0" smtClean="0"/>
              <a:t>Histologically</a:t>
            </a:r>
          </a:p>
          <a:p>
            <a:pPr lvl="2"/>
            <a:r>
              <a:rPr lang="en-IN" sz="2000" dirty="0"/>
              <a:t>R</a:t>
            </a:r>
            <a:r>
              <a:rPr lang="en-IN" sz="2000" dirty="0" smtClean="0"/>
              <a:t>elative </a:t>
            </a:r>
            <a:r>
              <a:rPr lang="en-IN" sz="2000" dirty="0"/>
              <a:t>sparing of the portal tracts </a:t>
            </a:r>
            <a:r>
              <a:rPr lang="en-IN" sz="2000" dirty="0" smtClean="0"/>
              <a:t>from fibrosis </a:t>
            </a:r>
            <a:r>
              <a:rPr lang="en-IN" sz="2000" dirty="0"/>
              <a:t>– a distinguishing factor of cardiac cirrhosis compared</a:t>
            </a:r>
            <a:br>
              <a:rPr lang="en-IN" sz="2000" dirty="0"/>
            </a:br>
            <a:r>
              <a:rPr lang="en-IN" sz="2000" dirty="0"/>
              <a:t>to other </a:t>
            </a:r>
            <a:r>
              <a:rPr lang="en-IN" sz="2000" dirty="0" err="1"/>
              <a:t>etiologies</a:t>
            </a:r>
            <a:r>
              <a:rPr lang="en-IN" sz="2000" dirty="0"/>
              <a:t> of </a:t>
            </a:r>
            <a:r>
              <a:rPr lang="en-IN" sz="2000" dirty="0" smtClean="0"/>
              <a:t>cirrhosis</a:t>
            </a:r>
            <a:endParaRPr lang="en-IN" sz="20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45522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LFT</a:t>
            </a:r>
            <a:br>
              <a:rPr lang="en-US" sz="3600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181599"/>
          </a:xfrm>
        </p:spPr>
        <p:txBody>
          <a:bodyPr>
            <a:normAutofit lnSpcReduction="10000"/>
          </a:bodyPr>
          <a:lstStyle/>
          <a:p>
            <a:r>
              <a:rPr lang="en-IN" dirty="0">
                <a:latin typeface="Calibri" pitchFamily="34" charset="0"/>
                <a:cs typeface="Calibri" pitchFamily="34" charset="0"/>
              </a:rPr>
              <a:t>Elevated serum bilirubin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is </a:t>
            </a:r>
            <a:r>
              <a:rPr lang="en-IN" dirty="0">
                <a:latin typeface="Calibri" pitchFamily="34" charset="0"/>
                <a:cs typeface="Calibri" pitchFamily="34" charset="0"/>
              </a:rPr>
              <a:t>a common finding in cardiac </a:t>
            </a:r>
            <a:r>
              <a:rPr lang="en-IN" dirty="0" err="1">
                <a:latin typeface="Calibri" pitchFamily="34" charset="0"/>
                <a:cs typeface="Calibri" pitchFamily="34" charset="0"/>
              </a:rPr>
              <a:t>hepatopathy</a:t>
            </a:r>
            <a:r>
              <a:rPr lang="en-IN" dirty="0">
                <a:latin typeface="Calibri" pitchFamily="34" charset="0"/>
                <a:cs typeface="Calibri" pitchFamily="34" charset="0"/>
              </a:rPr>
              <a:t>, except perhaps in constrictive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pericarditis.</a:t>
            </a:r>
          </a:p>
          <a:p>
            <a:r>
              <a:rPr lang="en-IN" dirty="0">
                <a:latin typeface="Calibri" pitchFamily="34" charset="0"/>
                <a:cs typeface="Calibri" pitchFamily="34" charset="0"/>
              </a:rPr>
              <a:t>U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sually </a:t>
            </a:r>
            <a:r>
              <a:rPr lang="en-IN" dirty="0">
                <a:latin typeface="Calibri" pitchFamily="34" charset="0"/>
                <a:cs typeface="Calibri" pitchFamily="34" charset="0"/>
              </a:rPr>
              <a:t>&lt;3 mg/</a:t>
            </a:r>
            <a:r>
              <a:rPr lang="en-IN" dirty="0" err="1">
                <a:latin typeface="Calibri" pitchFamily="34" charset="0"/>
                <a:cs typeface="Calibri" pitchFamily="34" charset="0"/>
              </a:rPr>
              <a:t>dL</a:t>
            </a:r>
            <a:r>
              <a:rPr lang="en-IN" dirty="0">
                <a:latin typeface="Calibri" pitchFamily="34" charset="0"/>
                <a:cs typeface="Calibri" pitchFamily="34" charset="0"/>
              </a:rPr>
              <a:t> and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mostly</a:t>
            </a:r>
            <a:r>
              <a:rPr lang="en-IN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unconjugated.</a:t>
            </a:r>
          </a:p>
          <a:p>
            <a:r>
              <a:rPr lang="en-IN" dirty="0">
                <a:latin typeface="Calibri" pitchFamily="34" charset="0"/>
                <a:cs typeface="Calibri" pitchFamily="34" charset="0"/>
              </a:rPr>
              <a:t>C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linical </a:t>
            </a:r>
            <a:r>
              <a:rPr lang="en-IN" dirty="0">
                <a:latin typeface="Calibri" pitchFamily="34" charset="0"/>
                <a:cs typeface="Calibri" pitchFamily="34" charset="0"/>
              </a:rPr>
              <a:t>jaundice is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uncommon.</a:t>
            </a:r>
          </a:p>
          <a:p>
            <a:r>
              <a:rPr lang="en-IN" dirty="0">
                <a:latin typeface="Calibri" pitchFamily="34" charset="0"/>
                <a:cs typeface="Calibri" pitchFamily="34" charset="0"/>
              </a:rPr>
              <a:t>Increases in the serum bilirubin have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been shown </a:t>
            </a:r>
            <a:r>
              <a:rPr lang="en-IN" dirty="0">
                <a:latin typeface="Calibri" pitchFamily="34" charset="0"/>
                <a:cs typeface="Calibri" pitchFamily="34" charset="0"/>
              </a:rPr>
              <a:t>to correlate with the severity of 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RAP and passive congestion</a:t>
            </a:r>
          </a:p>
          <a:p>
            <a:endParaRPr lang="en-IN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dirty="0" smtClean="0">
                <a:latin typeface="Calibri" pitchFamily="34" charset="0"/>
                <a:cs typeface="Calibri" pitchFamily="34" charset="0"/>
              </a:rPr>
              <a:t>The causes of </a:t>
            </a:r>
            <a:r>
              <a:rPr lang="en-IN" dirty="0" err="1" smtClean="0">
                <a:latin typeface="Calibri" pitchFamily="34" charset="0"/>
                <a:cs typeface="Calibri" pitchFamily="34" charset="0"/>
              </a:rPr>
              <a:t>Hyperbilirubinemia</a:t>
            </a:r>
            <a:r>
              <a:rPr lang="en-IN" dirty="0" smtClean="0">
                <a:latin typeface="Calibri" pitchFamily="34" charset="0"/>
                <a:cs typeface="Calibri" pitchFamily="34" charset="0"/>
              </a:rPr>
              <a:t> –multifactorial</a:t>
            </a:r>
          </a:p>
          <a:p>
            <a:pPr lvl="1"/>
            <a:r>
              <a:rPr lang="en-IN" sz="1900" dirty="0">
                <a:latin typeface="Calibri" pitchFamily="34" charset="0"/>
                <a:cs typeface="Calibri" pitchFamily="34" charset="0"/>
              </a:rPr>
              <a:t>hepatocellular </a:t>
            </a:r>
            <a:r>
              <a:rPr lang="en-IN" sz="1900" dirty="0" smtClean="0">
                <a:latin typeface="Calibri" pitchFamily="34" charset="0"/>
                <a:cs typeface="Calibri" pitchFamily="34" charset="0"/>
              </a:rPr>
              <a:t>dysfunction.</a:t>
            </a:r>
          </a:p>
          <a:p>
            <a:pPr lvl="1"/>
            <a:r>
              <a:rPr lang="en-IN" sz="1900" dirty="0" smtClean="0">
                <a:latin typeface="Calibri" pitchFamily="34" charset="0"/>
                <a:cs typeface="Calibri" pitchFamily="34" charset="0"/>
              </a:rPr>
              <a:t>obstruction </a:t>
            </a:r>
            <a:r>
              <a:rPr lang="en-IN" sz="1900" dirty="0">
                <a:latin typeface="Calibri" pitchFamily="34" charset="0"/>
                <a:cs typeface="Calibri" pitchFamily="34" charset="0"/>
              </a:rPr>
              <a:t>secondary to passive </a:t>
            </a:r>
            <a:r>
              <a:rPr lang="en-IN" sz="1900" dirty="0" smtClean="0">
                <a:latin typeface="Calibri" pitchFamily="34" charset="0"/>
                <a:cs typeface="Calibri" pitchFamily="34" charset="0"/>
              </a:rPr>
              <a:t>congestion</a:t>
            </a:r>
          </a:p>
          <a:p>
            <a:pPr lvl="1"/>
            <a:r>
              <a:rPr lang="en-IN" sz="1900" dirty="0" smtClean="0">
                <a:latin typeface="Calibri" pitchFamily="34" charset="0"/>
                <a:cs typeface="Calibri" pitchFamily="34" charset="0"/>
              </a:rPr>
              <a:t>pressure atrophy of </a:t>
            </a:r>
            <a:r>
              <a:rPr lang="en-IN" sz="1900" dirty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1900" dirty="0" err="1" smtClean="0">
                <a:latin typeface="Calibri" pitchFamily="34" charset="0"/>
                <a:cs typeface="Calibri" pitchFamily="34" charset="0"/>
              </a:rPr>
              <a:t>canaliculi</a:t>
            </a:r>
            <a:endParaRPr lang="en-IN" sz="19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IN" sz="1900" dirty="0" smtClean="0">
                <a:latin typeface="Calibri" pitchFamily="34" charset="0"/>
                <a:cs typeface="Calibri" pitchFamily="34" charset="0"/>
              </a:rPr>
              <a:t>pulmonary infarction.</a:t>
            </a:r>
          </a:p>
          <a:p>
            <a:pPr lvl="1"/>
            <a:r>
              <a:rPr lang="en-IN" sz="1900" dirty="0" smtClean="0">
                <a:latin typeface="Calibri" pitchFamily="34" charset="0"/>
                <a:cs typeface="Calibri" pitchFamily="34" charset="0"/>
              </a:rPr>
              <a:t>bile thrombi.</a:t>
            </a:r>
          </a:p>
          <a:p>
            <a:pPr lvl="1"/>
            <a:r>
              <a:rPr lang="en-IN" sz="1900" dirty="0" err="1" smtClean="0">
                <a:latin typeface="Calibri" pitchFamily="34" charset="0"/>
                <a:cs typeface="Calibri" pitchFamily="34" charset="0"/>
              </a:rPr>
              <a:t>Hemolysis</a:t>
            </a:r>
            <a:endParaRPr lang="en-IN" sz="1900" dirty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IN" sz="1900" dirty="0" smtClean="0">
                <a:latin typeface="Calibri" pitchFamily="34" charset="0"/>
                <a:cs typeface="Calibri" pitchFamily="34" charset="0"/>
              </a:rPr>
              <a:t>Medications</a:t>
            </a:r>
          </a:p>
          <a:p>
            <a:pPr lvl="1"/>
            <a:endParaRPr lang="en-IN" dirty="0"/>
          </a:p>
        </p:txBody>
      </p:sp>
      <p:sp>
        <p:nvSpPr>
          <p:cNvPr id="4" name="Rectangle 3"/>
          <p:cNvSpPr/>
          <p:nvPr/>
        </p:nvSpPr>
        <p:spPr>
          <a:xfrm>
            <a:off x="533400" y="6019800"/>
            <a:ext cx="70866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S.Albumin</a:t>
            </a:r>
            <a:r>
              <a:rPr lang="en-US" dirty="0" smtClean="0"/>
              <a:t> and PT remain normal most of the time/ mildly deranged 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559686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Prognosis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H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epatic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function typically remains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stable, 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even when cardiac cirrhosis and ascites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ensue.</a:t>
            </a:r>
          </a:p>
          <a:p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Fulminant liver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failure, hepatic encephalopathy - restricted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to those with superimposed ischemic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liver injury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rather than passive congestion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alone.</a:t>
            </a:r>
          </a:p>
          <a:p>
            <a:pPr marL="45720" indent="0">
              <a:buNone/>
            </a:pPr>
            <a:r>
              <a:rPr lang="en-IN" sz="2400" dirty="0">
                <a:latin typeface="Calibri" pitchFamily="34" charset="0"/>
                <a:cs typeface="Calibri" pitchFamily="34" charset="0"/>
              </a:rPr>
              <a:t/>
            </a:r>
            <a:br>
              <a:rPr lang="en-IN" sz="2400" dirty="0">
                <a:latin typeface="Calibri" pitchFamily="34" charset="0"/>
                <a:cs typeface="Calibri" pitchFamily="34" charset="0"/>
              </a:rPr>
            </a:br>
            <a:r>
              <a:rPr lang="en-IN" dirty="0"/>
              <a:t/>
            </a:r>
            <a:br>
              <a:rPr lang="en-IN" dirty="0"/>
            </a:b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615346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Hypoxic </a:t>
            </a:r>
            <a:r>
              <a:rPr lang="en-IN" dirty="0" smtClean="0"/>
              <a:t>hepatitis</a:t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057400"/>
            <a:ext cx="7848600" cy="4251961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Hypoxic hepatitis is defined as an acute and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reversible significant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elevation of serum AST and ALT levels to more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than 20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times the upper limit of normal in the absence of known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acute hepatitis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or hepatocellular injury and with an appropriate clinical picture specifically involving acute circulatory, cardiac,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or respiratory failure</a:t>
            </a:r>
          </a:p>
          <a:p>
            <a:endParaRPr lang="en-US" sz="2400" dirty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most common cause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of acute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liver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injury.</a:t>
            </a:r>
          </a:p>
          <a:p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“shock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liver” ,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“ischemic hepatitis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”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204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15900"/>
            <a:ext cx="6858000" cy="642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63381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Histopathology </a:t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1"/>
            <a:ext cx="7467600" cy="3794760"/>
          </a:xfrm>
        </p:spPr>
        <p:txBody>
          <a:bodyPr>
            <a:noAutofit/>
          </a:bodyPr>
          <a:lstStyle/>
          <a:p>
            <a:r>
              <a:rPr lang="en-IN" sz="2800" dirty="0">
                <a:latin typeface="Calibri" pitchFamily="34" charset="0"/>
                <a:cs typeface="Calibri" pitchFamily="34" charset="0"/>
              </a:rPr>
              <a:t>Classically, “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ischemic hepatitis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” 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–</a:t>
            </a:r>
            <a:r>
              <a:rPr lang="en-IN" sz="2800" dirty="0">
                <a:latin typeface="Calibri" pitchFamily="34" charset="0"/>
                <a:cs typeface="Calibri" pitchFamily="34" charset="0"/>
              </a:rPr>
              <a:t>c</a:t>
            </a:r>
            <a:r>
              <a:rPr lang="en-IN" sz="2800" dirty="0" smtClean="0">
                <a:latin typeface="Calibri" pitchFamily="34" charset="0"/>
                <a:cs typeface="Calibri" pitchFamily="34" charset="0"/>
              </a:rPr>
              <a:t>haracterised by </a:t>
            </a:r>
          </a:p>
          <a:p>
            <a:pPr lvl="1"/>
            <a:r>
              <a:rPr lang="en-IN" sz="2400" dirty="0" err="1" smtClean="0">
                <a:latin typeface="Calibri" pitchFamily="34" charset="0"/>
                <a:cs typeface="Calibri" pitchFamily="34" charset="0"/>
              </a:rPr>
              <a:t>centrilobular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 necrosis</a:t>
            </a:r>
          </a:p>
          <a:p>
            <a:pPr lvl="1"/>
            <a:r>
              <a:rPr lang="en-IN" sz="2400" dirty="0" smtClean="0">
                <a:latin typeface="Calibri" pitchFamily="34" charset="0"/>
                <a:cs typeface="Calibri" pitchFamily="34" charset="0"/>
              </a:rPr>
              <a:t>loss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of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hepatocytes</a:t>
            </a:r>
          </a:p>
          <a:p>
            <a:pPr lvl="1"/>
            <a:r>
              <a:rPr lang="en-IN" sz="2400" dirty="0" smtClean="0">
                <a:latin typeface="Calibri" pitchFamily="34" charset="0"/>
                <a:cs typeface="Calibri" pitchFamily="34" charset="0"/>
              </a:rPr>
              <a:t>sinusoidal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congestion with erythrocyte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extravasation.</a:t>
            </a:r>
          </a:p>
          <a:p>
            <a:pPr lvl="1"/>
            <a:r>
              <a:rPr lang="en-IN" sz="2400" dirty="0" smtClean="0">
                <a:latin typeface="Calibri" pitchFamily="34" charset="0"/>
                <a:cs typeface="Calibri" pitchFamily="34" charset="0"/>
              </a:rPr>
              <a:t>characteristically unremarkable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inflammatory infiltrate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.</a:t>
            </a:r>
            <a:endParaRPr lang="en-IN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39405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Clinical </a:t>
            </a:r>
            <a:r>
              <a:rPr lang="en-IN" b="1" dirty="0" smtClean="0"/>
              <a:t>features</a:t>
            </a:r>
            <a:br>
              <a:rPr lang="en-IN" b="1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295400"/>
            <a:ext cx="7467600" cy="5013961"/>
          </a:xfrm>
        </p:spPr>
        <p:txBody>
          <a:bodyPr>
            <a:noAutofit/>
          </a:bodyPr>
          <a:lstStyle/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Patients with hypoxic hepatitis tend to be older,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male,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acutely ill in the intensive care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unit.</a:t>
            </a:r>
          </a:p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Signs and symptoms of acute liver injury are usually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absent</a:t>
            </a:r>
          </a:p>
          <a:p>
            <a:endParaRPr lang="en-IN" sz="2200" dirty="0">
              <a:latin typeface="Calibri" pitchFamily="34" charset="0"/>
              <a:cs typeface="Calibri" pitchFamily="34" charset="0"/>
            </a:endParaRPr>
          </a:p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A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cute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fulminant hepatic failure, although rare, is more likely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to occur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in the presence of underlying congestive heart failure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or cirrhosis.</a:t>
            </a:r>
          </a:p>
          <a:p>
            <a:endParaRPr lang="en-IN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200" dirty="0">
                <a:latin typeface="Calibri" pitchFamily="34" charset="0"/>
                <a:cs typeface="Calibri" pitchFamily="34" charset="0"/>
              </a:rPr>
              <a:t>more commonly diagnosed incidentally with routine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LFT done  2-24 hours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after an episode of systemic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hypotension.</a:t>
            </a:r>
          </a:p>
          <a:p>
            <a:endParaRPr lang="en-IN" sz="22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200" dirty="0" smtClean="0">
                <a:latin typeface="Calibri" pitchFamily="34" charset="0"/>
                <a:cs typeface="Calibri" pitchFamily="34" charset="0"/>
              </a:rPr>
              <a:t>LFT of hypoxic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hepatitis are consistent with a hepatocellular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pattern</a:t>
            </a:r>
            <a:endParaRPr lang="en-IN" sz="22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258949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1"/>
            <a:ext cx="7315200" cy="8381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914400"/>
            <a:ext cx="7696200" cy="5394960"/>
          </a:xfrm>
        </p:spPr>
        <p:txBody>
          <a:bodyPr>
            <a:normAutofit lnSpcReduction="10000"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AST and LDH rising most sharply and peaking in the first 12-48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hrs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, while the rise and peak ALT is not as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dramatic.</a:t>
            </a:r>
          </a:p>
          <a:p>
            <a:r>
              <a:rPr lang="en-IN" sz="2400" dirty="0" smtClean="0">
                <a:latin typeface="Calibri" pitchFamily="34" charset="0"/>
                <a:cs typeface="Calibri" pitchFamily="34" charset="0"/>
              </a:rPr>
              <a:t>The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aminotransferase levels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fall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by greater than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50% within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72 hours of resolution of the underlying insult and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return to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normal within 7-10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days.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Increases in </a:t>
            </a: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LDH level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tend to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be massive and </a:t>
            </a:r>
            <a:r>
              <a:rPr lang="en-IN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 pitchFamily="34" charset="0"/>
                <a:cs typeface="Calibri" pitchFamily="34" charset="0"/>
              </a:rPr>
              <a:t>ALT/LDH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ratio of &lt;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1.5 distinguishes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ischemic injury from other forms of acute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hepatitis</a:t>
            </a:r>
          </a:p>
          <a:p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The integrity of hepatic synthetic function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is compromised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 hypoxic hepatitis, as determined by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PT/INR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Elevated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lactate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Bilirubin may be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mildly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elevated</a:t>
            </a:r>
          </a:p>
          <a:p>
            <a:r>
              <a:rPr lang="en-IN" sz="2400" dirty="0" smtClean="0">
                <a:latin typeface="Calibri" pitchFamily="34" charset="0"/>
                <a:cs typeface="Calibri" pitchFamily="34" charset="0"/>
              </a:rPr>
              <a:t>Increase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in </a:t>
            </a:r>
            <a:r>
              <a:rPr lang="en-IN" sz="2400" dirty="0" err="1">
                <a:latin typeface="Calibri" pitchFamily="34" charset="0"/>
                <a:cs typeface="Calibri" pitchFamily="34" charset="0"/>
              </a:rPr>
              <a:t>creatinine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 level from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ATN</a:t>
            </a:r>
            <a:endParaRPr lang="en-IN" sz="2400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328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38200" y="0"/>
            <a:ext cx="6705600" cy="68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550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The differential </a:t>
            </a:r>
            <a:r>
              <a:rPr lang="en-IN" dirty="0" smtClean="0"/>
              <a:t>diagnosis</a:t>
            </a:r>
            <a:br>
              <a:rPr lang="en-IN" dirty="0" smtClean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209800"/>
            <a:ext cx="7315200" cy="3539527"/>
          </a:xfrm>
        </p:spPr>
        <p:txBody>
          <a:bodyPr>
            <a:normAutofit/>
          </a:bodyPr>
          <a:lstStyle/>
          <a:p>
            <a:r>
              <a:rPr lang="en-IN" sz="2400" dirty="0"/>
              <a:t>A</a:t>
            </a:r>
            <a:r>
              <a:rPr lang="en-IN" sz="2400" dirty="0" smtClean="0"/>
              <a:t>cute </a:t>
            </a:r>
            <a:r>
              <a:rPr lang="en-IN" sz="2400" dirty="0"/>
              <a:t>viral </a:t>
            </a:r>
            <a:r>
              <a:rPr lang="en-IN" sz="2400" dirty="0" smtClean="0"/>
              <a:t>hepatitis</a:t>
            </a:r>
          </a:p>
          <a:p>
            <a:r>
              <a:rPr lang="en-IN" sz="2400" dirty="0"/>
              <a:t>A</a:t>
            </a:r>
            <a:r>
              <a:rPr lang="en-IN" sz="2400" dirty="0" smtClean="0"/>
              <a:t>utoimmune hepatitis</a:t>
            </a:r>
          </a:p>
          <a:p>
            <a:r>
              <a:rPr lang="en-IN" sz="2400" dirty="0"/>
              <a:t>D</a:t>
            </a:r>
            <a:r>
              <a:rPr lang="en-IN" sz="2400" dirty="0" smtClean="0"/>
              <a:t>rug-induced liver injury </a:t>
            </a:r>
            <a:r>
              <a:rPr lang="en-IN" sz="2400" dirty="0"/>
              <a:t>(e.g. </a:t>
            </a:r>
            <a:r>
              <a:rPr lang="en-IN" sz="2400" dirty="0" smtClean="0"/>
              <a:t>acetaminophen)</a:t>
            </a:r>
          </a:p>
          <a:p>
            <a:r>
              <a:rPr lang="en-IN" sz="2400" dirty="0"/>
              <a:t>A</a:t>
            </a:r>
            <a:r>
              <a:rPr lang="en-IN" sz="2400" dirty="0" smtClean="0"/>
              <a:t>cute Wilson’s disease</a:t>
            </a:r>
          </a:p>
          <a:p>
            <a:r>
              <a:rPr lang="en-IN" sz="2400" dirty="0" smtClean="0"/>
              <a:t>Acute vascular </a:t>
            </a:r>
            <a:r>
              <a:rPr lang="en-IN" sz="2400" dirty="0"/>
              <a:t>thrombosis e.g. hepatic artery and portal vein thrombosis</a:t>
            </a:r>
            <a:r>
              <a:rPr lang="en-IN" sz="2400" dirty="0" smtClean="0"/>
              <a:t>.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240043721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838201"/>
            <a:ext cx="73152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Cirrhotic cardiomyopathy</a:t>
            </a:r>
            <a:endParaRPr lang="en-IN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828800"/>
            <a:ext cx="7543800" cy="4480561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en-US" dirty="0" smtClean="0"/>
              <a:t>Definition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cardiac dysfunction in patients with cirrhosis characterised by impaired contractile responsiveness to </a:t>
            </a:r>
            <a:r>
              <a:rPr lang="en-IN" dirty="0" smtClean="0"/>
              <a:t>stress and/or </a:t>
            </a:r>
            <a:r>
              <a:rPr lang="en-IN" dirty="0"/>
              <a:t>altered diastolic relaxation with electrophysiological abnormalities in the absence of other </a:t>
            </a:r>
            <a:r>
              <a:rPr lang="en-IN" dirty="0" smtClean="0"/>
              <a:t>known cardiac </a:t>
            </a:r>
            <a:r>
              <a:rPr lang="en-IN" dirty="0" smtClean="0"/>
              <a:t>disease</a:t>
            </a:r>
            <a:endParaRPr lang="en-IN" dirty="0" smtClean="0"/>
          </a:p>
          <a:p>
            <a:endParaRPr lang="en-IN" dirty="0" smtClean="0"/>
          </a:p>
          <a:p>
            <a:r>
              <a:rPr lang="en-IN" dirty="0"/>
              <a:t>The prevalence </a:t>
            </a:r>
            <a:r>
              <a:rPr lang="en-IN" dirty="0" smtClean="0"/>
              <a:t>is 40 </a:t>
            </a:r>
            <a:r>
              <a:rPr lang="en-IN" dirty="0"/>
              <a:t>to 50% in patients </a:t>
            </a:r>
            <a:r>
              <a:rPr lang="en-IN" dirty="0" smtClean="0"/>
              <a:t>with cirrhosis.</a:t>
            </a:r>
          </a:p>
          <a:p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development of cirrhotic cardiomyopathy </a:t>
            </a:r>
            <a:r>
              <a:rPr lang="en-IN" dirty="0" smtClean="0"/>
              <a:t>- independent </a:t>
            </a:r>
            <a:r>
              <a:rPr lang="en-IN" dirty="0"/>
              <a:t>of the </a:t>
            </a:r>
            <a:r>
              <a:rPr lang="en-IN" dirty="0" smtClean="0"/>
              <a:t>aetiology of </a:t>
            </a:r>
            <a:r>
              <a:rPr lang="en-IN" dirty="0"/>
              <a:t>liver </a:t>
            </a:r>
            <a:r>
              <a:rPr lang="en-IN" dirty="0" smtClean="0"/>
              <a:t>disease.</a:t>
            </a:r>
          </a:p>
          <a:p>
            <a:r>
              <a:rPr lang="en-IN" dirty="0"/>
              <a:t>There is no specific therapy but cirrhotic cardiomyopathy is </a:t>
            </a:r>
            <a:r>
              <a:rPr lang="en-IN" dirty="0" smtClean="0"/>
              <a:t>almost completely </a:t>
            </a:r>
            <a:r>
              <a:rPr lang="en-IN" dirty="0"/>
              <a:t>reversible after liver transplantation</a:t>
            </a:r>
            <a:r>
              <a:rPr lang="en-IN" dirty="0" smtClean="0"/>
              <a:t>.</a:t>
            </a:r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5737552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1"/>
            <a:ext cx="7315200" cy="68579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Cirrhotic cardiomyopathy</a:t>
            </a:r>
            <a:endParaRPr lang="en-IN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312874" cy="5436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72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990601"/>
            <a:ext cx="7315200" cy="990599"/>
          </a:xfrm>
        </p:spPr>
        <p:txBody>
          <a:bodyPr>
            <a:normAutofit fontScale="90000"/>
          </a:bodyPr>
          <a:lstStyle/>
          <a:p>
            <a:r>
              <a:rPr lang="en-IN" sz="3600" dirty="0" smtClean="0"/>
              <a:t>Features of cirrhotic cardiomyopathy</a:t>
            </a:r>
            <a:r>
              <a:rPr lang="en-IN" dirty="0"/>
              <a:t/>
            </a:r>
            <a:br>
              <a:rPr lang="en-IN" dirty="0"/>
            </a:b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153400" cy="5166361"/>
          </a:xfrm>
        </p:spPr>
        <p:txBody>
          <a:bodyPr>
            <a:normAutofit/>
          </a:bodyPr>
          <a:lstStyle/>
          <a:p>
            <a:r>
              <a:rPr lang="en-IN" dirty="0"/>
              <a:t>Structural </a:t>
            </a:r>
            <a:r>
              <a:rPr lang="en-IN" dirty="0" smtClean="0"/>
              <a:t>changes</a:t>
            </a:r>
          </a:p>
          <a:p>
            <a:pPr lvl="1"/>
            <a:r>
              <a:rPr lang="en-IN" dirty="0" smtClean="0"/>
              <a:t>LVH and LA dilatation in more than 1/3</a:t>
            </a:r>
            <a:r>
              <a:rPr lang="en-IN" baseline="30000" dirty="0" smtClean="0"/>
              <a:t>rd</a:t>
            </a:r>
            <a:r>
              <a:rPr lang="en-IN" dirty="0" smtClean="0"/>
              <a:t> cases</a:t>
            </a:r>
          </a:p>
          <a:p>
            <a:pPr lvl="1"/>
            <a:r>
              <a:rPr lang="en-IN" dirty="0" smtClean="0"/>
              <a:t>Due to combination </a:t>
            </a:r>
            <a:r>
              <a:rPr lang="en-IN" dirty="0"/>
              <a:t>of mechanical overload due to </a:t>
            </a:r>
            <a:r>
              <a:rPr lang="en-IN" dirty="0" err="1" smtClean="0"/>
              <a:t>hyperdynamic</a:t>
            </a:r>
            <a:r>
              <a:rPr lang="en-IN" dirty="0"/>
              <a:t> </a:t>
            </a:r>
            <a:r>
              <a:rPr lang="en-IN" dirty="0" smtClean="0"/>
              <a:t>circulation </a:t>
            </a:r>
            <a:r>
              <a:rPr lang="en-IN" dirty="0"/>
              <a:t>and </a:t>
            </a:r>
            <a:r>
              <a:rPr lang="en-IN" dirty="0" err="1"/>
              <a:t>neurohormonal</a:t>
            </a:r>
            <a:r>
              <a:rPr lang="en-IN" dirty="0"/>
              <a:t> activation</a:t>
            </a:r>
            <a:r>
              <a:rPr lang="en-IN" dirty="0" smtClean="0"/>
              <a:t>.</a:t>
            </a:r>
          </a:p>
          <a:p>
            <a:pPr lvl="1"/>
            <a:endParaRPr lang="en-US" dirty="0"/>
          </a:p>
          <a:p>
            <a:pPr lvl="1"/>
            <a:endParaRPr lang="en-IN" dirty="0" smtClean="0"/>
          </a:p>
          <a:p>
            <a:r>
              <a:rPr lang="en-IN" dirty="0"/>
              <a:t>Impaired cardiac response to </a:t>
            </a:r>
            <a:r>
              <a:rPr lang="en-IN" dirty="0" smtClean="0"/>
              <a:t>exercise</a:t>
            </a:r>
          </a:p>
          <a:p>
            <a:pPr lvl="1"/>
            <a:r>
              <a:rPr lang="en-IN" dirty="0"/>
              <a:t>T</a:t>
            </a:r>
            <a:r>
              <a:rPr lang="en-IN" dirty="0" smtClean="0"/>
              <a:t>he </a:t>
            </a:r>
            <a:r>
              <a:rPr lang="en-IN" dirty="0"/>
              <a:t>presence </a:t>
            </a:r>
            <a:r>
              <a:rPr lang="en-IN" dirty="0" smtClean="0"/>
              <a:t>of </a:t>
            </a:r>
            <a:r>
              <a:rPr lang="en-IN" dirty="0" err="1" smtClean="0"/>
              <a:t>chronotropic</a:t>
            </a:r>
            <a:r>
              <a:rPr lang="en-IN" dirty="0" smtClean="0"/>
              <a:t> </a:t>
            </a:r>
            <a:r>
              <a:rPr lang="en-IN" dirty="0"/>
              <a:t>incompetence during exercise in cirrhotic patients with ascites, </a:t>
            </a:r>
            <a:r>
              <a:rPr lang="en-IN" dirty="0" smtClean="0"/>
              <a:t>who reached </a:t>
            </a:r>
            <a:r>
              <a:rPr lang="en-IN" dirty="0"/>
              <a:t>65% </a:t>
            </a:r>
            <a:r>
              <a:rPr lang="en-IN" dirty="0" smtClean="0"/>
              <a:t>of their </a:t>
            </a:r>
            <a:r>
              <a:rPr lang="en-IN" dirty="0"/>
              <a:t>maximal predicted heart rate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I</a:t>
            </a:r>
            <a:r>
              <a:rPr lang="en-IN" dirty="0" smtClean="0"/>
              <a:t>nability </a:t>
            </a:r>
            <a:r>
              <a:rPr lang="en-IN" dirty="0"/>
              <a:t>to increase LVEF during exercise </a:t>
            </a:r>
            <a:r>
              <a:rPr lang="en-IN" dirty="0" smtClean="0"/>
              <a:t>despite</a:t>
            </a:r>
            <a:r>
              <a:rPr lang="en-IN" dirty="0"/>
              <a:t> normal or even higher LVEF at rest compared to </a:t>
            </a:r>
            <a:r>
              <a:rPr lang="en-IN" dirty="0" smtClean="0"/>
              <a:t>nor</a:t>
            </a:r>
            <a:r>
              <a:rPr lang="en-IN" dirty="0"/>
              <a:t>mal </a:t>
            </a:r>
            <a:r>
              <a:rPr lang="en-IN" dirty="0" smtClean="0"/>
              <a:t>controls.</a:t>
            </a:r>
          </a:p>
          <a:p>
            <a:pPr lvl="1"/>
            <a:r>
              <a:rPr lang="en-IN" dirty="0"/>
              <a:t>Overall, the increase of cardiac </a:t>
            </a:r>
            <a:r>
              <a:rPr lang="en-IN" dirty="0" smtClean="0"/>
              <a:t>output during </a:t>
            </a:r>
            <a:r>
              <a:rPr lang="en-IN" dirty="0"/>
              <a:t>exercise was severely impaired in these patients. </a:t>
            </a:r>
            <a:endParaRPr lang="en-IN" dirty="0" smtClean="0"/>
          </a:p>
          <a:p>
            <a:pPr lvl="1"/>
            <a:r>
              <a:rPr lang="en-IN" dirty="0"/>
              <a:t>A</a:t>
            </a:r>
            <a:r>
              <a:rPr lang="en-IN" dirty="0" smtClean="0"/>
              <a:t>cute </a:t>
            </a:r>
            <a:r>
              <a:rPr lang="en-IN" dirty="0"/>
              <a:t>exacerbation of anaemia, sepsis, or </a:t>
            </a:r>
            <a:r>
              <a:rPr lang="en-IN" dirty="0" smtClean="0"/>
              <a:t>creation of TIPS</a:t>
            </a:r>
            <a:r>
              <a:rPr lang="en-IN" dirty="0"/>
              <a:t/>
            </a:r>
            <a:br>
              <a:rPr lang="en-IN" dirty="0"/>
            </a:br>
            <a:r>
              <a:rPr lang="en-IN" dirty="0" smtClean="0"/>
              <a:t>are </a:t>
            </a:r>
            <a:r>
              <a:rPr lang="en-IN" dirty="0"/>
              <a:t>known to precipitate HF in patients </a:t>
            </a:r>
            <a:r>
              <a:rPr lang="en-IN" dirty="0" smtClean="0"/>
              <a:t>with cirrhotic </a:t>
            </a:r>
            <a:r>
              <a:rPr lang="en-IN" dirty="0"/>
              <a:t>cardiomyopathy</a:t>
            </a:r>
            <a:r>
              <a:rPr lang="en-IN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6800" y="6324600"/>
            <a:ext cx="79248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Wong F et al. The </a:t>
            </a:r>
            <a:r>
              <a:rPr lang="en-IN" dirty="0"/>
              <a:t>cardiac response to exercise in cirrhosis. </a:t>
            </a:r>
            <a:r>
              <a:rPr lang="en-IN" dirty="0" smtClean="0"/>
              <a:t>Gut.2001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7531968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1"/>
            <a:ext cx="7543800" cy="685799"/>
          </a:xfrm>
        </p:spPr>
        <p:txBody>
          <a:bodyPr>
            <a:normAutofit/>
          </a:bodyPr>
          <a:lstStyle/>
          <a:p>
            <a:r>
              <a:rPr lang="en-IN" sz="3200" dirty="0" smtClean="0"/>
              <a:t>Impaired </a:t>
            </a:r>
            <a:r>
              <a:rPr lang="en-IN" sz="3200" dirty="0"/>
              <a:t>cardiac response </a:t>
            </a:r>
            <a:r>
              <a:rPr lang="en-IN" sz="3200" dirty="0" smtClean="0"/>
              <a:t>to exercise</a:t>
            </a:r>
            <a:endParaRPr lang="en-IN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1"/>
            <a:ext cx="8077200" cy="4937760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Three main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mechanisms.</a:t>
            </a:r>
          </a:p>
          <a:p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IN" sz="2200" dirty="0" smtClean="0">
                <a:latin typeface="Calibri" pitchFamily="34" charset="0"/>
                <a:cs typeface="Calibri" pitchFamily="34" charset="0"/>
              </a:rPr>
              <a:t>1.There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is a down-regulation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of β-adrenergic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receptors density in the </a:t>
            </a:r>
            <a:r>
              <a:rPr lang="en-IN" sz="2200" dirty="0" err="1">
                <a:latin typeface="Calibri" pitchFamily="34" charset="0"/>
                <a:cs typeface="Calibri" pitchFamily="34" charset="0"/>
              </a:rPr>
              <a:t>cardiomyocytes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 with impaired β-adrenergic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signalling.</a:t>
            </a:r>
          </a:p>
          <a:p>
            <a:pPr lvl="1"/>
            <a:endParaRPr lang="en-IN" sz="2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IN" sz="2200" dirty="0" smtClean="0">
                <a:latin typeface="Calibri" pitchFamily="34" charset="0"/>
                <a:cs typeface="Calibri" pitchFamily="34" charset="0"/>
              </a:rPr>
              <a:t>2.Reduced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protein expression of L-type calcium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channels with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reduced calcium influx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results in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impaired cardiac contractility in response to pharmacological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stress.</a:t>
            </a:r>
          </a:p>
          <a:p>
            <a:pPr lvl="1"/>
            <a:endParaRPr lang="en-IN" sz="2200" dirty="0" smtClean="0">
              <a:latin typeface="Calibri" pitchFamily="34" charset="0"/>
              <a:cs typeface="Calibri" pitchFamily="34" charset="0"/>
            </a:endParaRPr>
          </a:p>
          <a:p>
            <a:pPr lvl="1"/>
            <a:r>
              <a:rPr lang="en-IN" sz="2200" dirty="0" smtClean="0">
                <a:latin typeface="Calibri" pitchFamily="34" charset="0"/>
                <a:cs typeface="Calibri" pitchFamily="34" charset="0"/>
              </a:rPr>
              <a:t>3. Increased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cytokines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, nitric oxide,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carbon monoxide 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and </a:t>
            </a:r>
            <a:r>
              <a:rPr lang="en-IN" sz="2200" dirty="0" err="1">
                <a:latin typeface="Calibri" pitchFamily="34" charset="0"/>
                <a:cs typeface="Calibri" pitchFamily="34" charset="0"/>
              </a:rPr>
              <a:t>endocannabinoids</a:t>
            </a:r>
            <a:r>
              <a:rPr lang="en-IN" sz="2200" dirty="0">
                <a:latin typeface="Calibri" pitchFamily="34" charset="0"/>
                <a:cs typeface="Calibri" pitchFamily="34" charset="0"/>
              </a:rPr>
              <a:t>, impair intracellular signalling for </a:t>
            </a:r>
            <a:r>
              <a:rPr lang="en-IN" sz="2200" dirty="0" smtClean="0">
                <a:latin typeface="Calibri" pitchFamily="34" charset="0"/>
                <a:cs typeface="Calibri" pitchFamily="34" charset="0"/>
              </a:rPr>
              <a:t>contraction.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270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1"/>
            <a:ext cx="8077200" cy="609599"/>
          </a:xfrm>
        </p:spPr>
        <p:txBody>
          <a:bodyPr>
            <a:noAutofit/>
          </a:bodyPr>
          <a:lstStyle/>
          <a:p>
            <a:r>
              <a:rPr lang="en-IN" sz="2800" dirty="0"/>
              <a:t>Impaired cardiac response to </a:t>
            </a:r>
            <a:r>
              <a:rPr lang="en-IN" sz="2800" dirty="0" smtClean="0"/>
              <a:t>exercise -mechanisms</a:t>
            </a:r>
            <a:endParaRPr lang="en-IN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371600"/>
            <a:ext cx="6889041" cy="5201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49886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1"/>
            <a:ext cx="7315200" cy="228599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001000" cy="5775961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Diastolic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dysfunction</a:t>
            </a:r>
          </a:p>
          <a:p>
            <a:pPr lvl="1"/>
            <a:r>
              <a:rPr lang="en-IN" dirty="0"/>
              <a:t>P</a:t>
            </a:r>
            <a:r>
              <a:rPr lang="en-IN" dirty="0" smtClean="0"/>
              <a:t>revalence </a:t>
            </a:r>
            <a:r>
              <a:rPr lang="en-IN" dirty="0"/>
              <a:t>is between 45 and 56</a:t>
            </a:r>
            <a:r>
              <a:rPr lang="en-IN" dirty="0" smtClean="0"/>
              <a:t>%</a:t>
            </a:r>
            <a:endParaRPr lang="en-IN" dirty="0"/>
          </a:p>
          <a:p>
            <a:pPr lvl="1"/>
            <a:r>
              <a:rPr lang="en-IN" dirty="0"/>
              <a:t>D</a:t>
            </a:r>
            <a:r>
              <a:rPr lang="en-IN" dirty="0" smtClean="0"/>
              <a:t>ue </a:t>
            </a:r>
            <a:r>
              <a:rPr lang="en-IN" dirty="0"/>
              <a:t>to a combination of myocardial </a:t>
            </a:r>
            <a:r>
              <a:rPr lang="en-IN" dirty="0" smtClean="0"/>
              <a:t>hypertrophy, fibrosis </a:t>
            </a:r>
            <a:r>
              <a:rPr lang="en-IN" dirty="0"/>
              <a:t>due to increased aldosterone levels and </a:t>
            </a:r>
            <a:r>
              <a:rPr lang="en-IN" dirty="0" err="1"/>
              <a:t>subendothelial</a:t>
            </a:r>
            <a:r>
              <a:rPr lang="en-IN" dirty="0"/>
              <a:t> oedema</a:t>
            </a:r>
            <a:r>
              <a:rPr lang="en-IN" dirty="0" smtClean="0"/>
              <a:t>.</a:t>
            </a:r>
          </a:p>
          <a:p>
            <a:pPr lvl="1"/>
            <a:endParaRPr lang="en-IN" dirty="0"/>
          </a:p>
          <a:p>
            <a:pPr marL="45720" indent="0">
              <a:buNone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Prolonged QT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interval</a:t>
            </a:r>
            <a:endParaRPr lang="en-IN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lvl="1"/>
            <a:r>
              <a:rPr lang="en-IN" dirty="0" smtClean="0"/>
              <a:t>Prevalence of </a:t>
            </a:r>
            <a:r>
              <a:rPr lang="en-IN" dirty="0"/>
              <a:t>more than 60% in advanced </a:t>
            </a:r>
            <a:r>
              <a:rPr lang="en-IN" dirty="0" smtClean="0"/>
              <a:t>cirrhosis.</a:t>
            </a:r>
          </a:p>
          <a:p>
            <a:pPr lvl="1"/>
            <a:r>
              <a:rPr lang="en-IN" dirty="0"/>
              <a:t>decrease in K+ currents in ventricular </a:t>
            </a:r>
            <a:r>
              <a:rPr lang="en-IN" dirty="0" err="1" smtClean="0"/>
              <a:t>myocytes</a:t>
            </a:r>
            <a:r>
              <a:rPr lang="en-IN" dirty="0" smtClean="0"/>
              <a:t>.</a:t>
            </a:r>
          </a:p>
          <a:p>
            <a:pPr lvl="1"/>
            <a:r>
              <a:rPr lang="en-IN" dirty="0"/>
              <a:t>QT interval </a:t>
            </a:r>
            <a:r>
              <a:rPr lang="en-IN" dirty="0" smtClean="0"/>
              <a:t>revert to normal with improved </a:t>
            </a:r>
            <a:r>
              <a:rPr lang="en-IN" dirty="0"/>
              <a:t>liver </a:t>
            </a:r>
            <a:r>
              <a:rPr lang="en-IN" dirty="0" smtClean="0"/>
              <a:t>function, after liver transplantation.</a:t>
            </a:r>
          </a:p>
          <a:p>
            <a:pPr lvl="1"/>
            <a:r>
              <a:rPr lang="en-IN" dirty="0"/>
              <a:t>Propranolol </a:t>
            </a:r>
            <a:r>
              <a:rPr lang="en-IN" dirty="0" smtClean="0"/>
              <a:t>and </a:t>
            </a:r>
            <a:r>
              <a:rPr lang="en-IN" dirty="0" err="1" smtClean="0"/>
              <a:t>nadolol</a:t>
            </a:r>
            <a:r>
              <a:rPr lang="en-IN" dirty="0" smtClean="0"/>
              <a:t> </a:t>
            </a:r>
            <a:r>
              <a:rPr lang="en-IN" dirty="0"/>
              <a:t>have been shown to reduce the QT interval</a:t>
            </a:r>
            <a:br>
              <a:rPr lang="en-IN" dirty="0"/>
            </a:br>
            <a:r>
              <a:rPr lang="en-IN" dirty="0" smtClean="0"/>
              <a:t>prolongation</a:t>
            </a:r>
          </a:p>
          <a:p>
            <a:pPr lvl="1"/>
            <a:endParaRPr lang="en-IN" dirty="0"/>
          </a:p>
          <a:p>
            <a:pPr marL="45720" indent="0">
              <a:buNone/>
            </a:pPr>
            <a:r>
              <a:rPr lang="en-IN" dirty="0">
                <a:solidFill>
                  <a:schemeClr val="tx2">
                    <a:lumMod val="60000"/>
                    <a:lumOff val="40000"/>
                  </a:schemeClr>
                </a:solidFill>
              </a:rPr>
              <a:t>Natriuretic </a:t>
            </a:r>
            <a:r>
              <a:rPr lang="en-IN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peptides</a:t>
            </a:r>
            <a:endParaRPr lang="en-IN" sz="1800" dirty="0"/>
          </a:p>
          <a:p>
            <a:pPr lvl="1"/>
            <a:r>
              <a:rPr lang="en-IN" dirty="0"/>
              <a:t>Both B-type natriuretic peptide (BNP) and </a:t>
            </a:r>
            <a:r>
              <a:rPr lang="en-IN" dirty="0" smtClean="0"/>
              <a:t>N-terminal </a:t>
            </a:r>
            <a:r>
              <a:rPr lang="en-IN" dirty="0" err="1" smtClean="0"/>
              <a:t>proBNP</a:t>
            </a:r>
            <a:r>
              <a:rPr lang="en-IN" dirty="0" smtClean="0"/>
              <a:t> </a:t>
            </a:r>
            <a:r>
              <a:rPr lang="en-IN" dirty="0"/>
              <a:t>(NT-</a:t>
            </a:r>
            <a:r>
              <a:rPr lang="en-IN" dirty="0" err="1"/>
              <a:t>proBNP</a:t>
            </a:r>
            <a:r>
              <a:rPr lang="en-IN" dirty="0"/>
              <a:t>) have been </a:t>
            </a:r>
            <a:r>
              <a:rPr lang="en-IN" dirty="0" smtClean="0"/>
              <a:t>shown </a:t>
            </a:r>
            <a:r>
              <a:rPr lang="en-IN" dirty="0"/>
              <a:t>to be significantly </a:t>
            </a:r>
            <a:r>
              <a:rPr lang="en-IN" dirty="0" smtClean="0"/>
              <a:t>increased.</a:t>
            </a:r>
          </a:p>
          <a:p>
            <a:pPr lvl="1"/>
            <a:r>
              <a:rPr lang="en-IN" dirty="0"/>
              <a:t>secondary to increased cardiac </a:t>
            </a:r>
            <a:r>
              <a:rPr lang="en-IN" dirty="0" smtClean="0"/>
              <a:t>production.</a:t>
            </a:r>
          </a:p>
          <a:p>
            <a:pPr lvl="1"/>
            <a:r>
              <a:rPr lang="en-IN" dirty="0"/>
              <a:t>associated with the severity of both cirrhosis and </a:t>
            </a:r>
            <a:r>
              <a:rPr lang="en-IN" dirty="0" smtClean="0"/>
              <a:t>cardiac dysfunction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4321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"/>
            <a:ext cx="7391400" cy="6584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248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52401"/>
            <a:ext cx="7315200" cy="609599"/>
          </a:xfrm>
        </p:spPr>
        <p:txBody>
          <a:bodyPr>
            <a:noAutofit/>
          </a:bodyPr>
          <a:lstStyle/>
          <a:p>
            <a:r>
              <a:rPr lang="en-US" sz="2800" dirty="0" smtClean="0"/>
              <a:t>Pathophysiology in cirrhotic cardiomyopathy</a:t>
            </a:r>
            <a:endParaRPr lang="en-IN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851338"/>
            <a:ext cx="5715000" cy="6006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297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Conditions affecting both the liver and the heart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419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Defibrillation 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Infections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err="1" smtClean="0"/>
              <a:t>Multiorgan</a:t>
            </a:r>
            <a:r>
              <a:rPr lang="en-IN" dirty="0" smtClean="0"/>
              <a:t> </a:t>
            </a:r>
            <a:r>
              <a:rPr lang="en-IN" dirty="0"/>
              <a:t>failure in relation to </a:t>
            </a:r>
            <a:r>
              <a:rPr lang="en-IN" dirty="0" smtClean="0"/>
              <a:t>sepsis</a:t>
            </a:r>
          </a:p>
          <a:p>
            <a:r>
              <a:rPr lang="fr-FR" dirty="0" err="1" smtClean="0"/>
              <a:t>Hepatitis</a:t>
            </a:r>
            <a:r>
              <a:rPr lang="fr-FR" dirty="0" smtClean="0"/>
              <a:t> </a:t>
            </a:r>
            <a:r>
              <a:rPr lang="fr-FR" dirty="0"/>
              <a:t>C virus </a:t>
            </a:r>
            <a:r>
              <a:rPr lang="fr-FR" dirty="0" smtClean="0"/>
              <a:t>infection</a:t>
            </a:r>
          </a:p>
          <a:p>
            <a:r>
              <a:rPr lang="en-IN" dirty="0" smtClean="0"/>
              <a:t>HIV </a:t>
            </a:r>
            <a:r>
              <a:rPr lang="en-IN" dirty="0"/>
              <a:t>is known to cause hepatitis, hepatic granulomas, </a:t>
            </a:r>
            <a:r>
              <a:rPr lang="en-IN" dirty="0" smtClean="0"/>
              <a:t>myocarditis </a:t>
            </a:r>
            <a:r>
              <a:rPr lang="en-IN" dirty="0"/>
              <a:t>and HIV-associated </a:t>
            </a:r>
            <a:r>
              <a:rPr lang="en-IN" dirty="0" smtClean="0"/>
              <a:t>cardiomyopathy.</a:t>
            </a:r>
          </a:p>
          <a:p>
            <a:r>
              <a:rPr lang="en-IN" dirty="0" smtClean="0"/>
              <a:t>Dengue </a:t>
            </a:r>
            <a:r>
              <a:rPr lang="en-IN" dirty="0"/>
              <a:t>fever -</a:t>
            </a:r>
            <a:r>
              <a:rPr lang="en-IN" dirty="0" smtClean="0"/>
              <a:t> </a:t>
            </a:r>
            <a:r>
              <a:rPr lang="en-IN" dirty="0"/>
              <a:t>hepatic </a:t>
            </a:r>
            <a:r>
              <a:rPr lang="en-IN" dirty="0" err="1"/>
              <a:t>necroses</a:t>
            </a:r>
            <a:r>
              <a:rPr lang="en-IN" dirty="0"/>
              <a:t> combined with </a:t>
            </a:r>
            <a:r>
              <a:rPr lang="en-IN" dirty="0" smtClean="0"/>
              <a:t>myocarditis.</a:t>
            </a:r>
          </a:p>
          <a:p>
            <a:r>
              <a:rPr lang="en-IN" dirty="0"/>
              <a:t>M</a:t>
            </a:r>
            <a:r>
              <a:rPr lang="en-IN" dirty="0" smtClean="0"/>
              <a:t>alaria </a:t>
            </a:r>
            <a:r>
              <a:rPr lang="en-IN" dirty="0"/>
              <a:t>-</a:t>
            </a:r>
            <a:r>
              <a:rPr lang="en-IN" dirty="0" smtClean="0"/>
              <a:t>massive </a:t>
            </a:r>
            <a:r>
              <a:rPr lang="en-IN" dirty="0"/>
              <a:t>hepatic involvement lead to cardiac failure</a:t>
            </a:r>
          </a:p>
        </p:txBody>
      </p:sp>
    </p:spTree>
    <p:extLst>
      <p:ext uri="{BB962C8B-B14F-4D97-AF65-F5344CB8AC3E}">
        <p14:creationId xmlns:p14="http://schemas.microsoft.com/office/powerpoint/2010/main" val="17293677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Inflammatory </a:t>
            </a:r>
            <a:r>
              <a:rPr lang="en-IN" dirty="0" smtClean="0"/>
              <a:t>disorders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sz="2400" dirty="0" smtClean="0"/>
              <a:t>Systemic </a:t>
            </a:r>
            <a:r>
              <a:rPr lang="en-IN" sz="2400" dirty="0"/>
              <a:t>lupus </a:t>
            </a:r>
            <a:r>
              <a:rPr lang="en-IN" sz="2400" dirty="0" err="1"/>
              <a:t>erythematosus</a:t>
            </a:r>
            <a:r>
              <a:rPr lang="en-IN" sz="2400" dirty="0"/>
              <a:t> (SLE</a:t>
            </a:r>
            <a:r>
              <a:rPr lang="en-IN" sz="2400" dirty="0" smtClean="0"/>
              <a:t>)</a:t>
            </a:r>
          </a:p>
          <a:p>
            <a:endParaRPr lang="en-IN" sz="2400" dirty="0" smtClean="0"/>
          </a:p>
          <a:p>
            <a:r>
              <a:rPr lang="en-IN" sz="2400" dirty="0" err="1"/>
              <a:t>Sarcoidosis</a:t>
            </a:r>
            <a:r>
              <a:rPr lang="en-IN" sz="2400" dirty="0"/>
              <a:t> </a:t>
            </a:r>
            <a:r>
              <a:rPr lang="en-IN" sz="2400" dirty="0" smtClean="0"/>
              <a:t>.</a:t>
            </a:r>
          </a:p>
          <a:p>
            <a:pPr lvl="1"/>
            <a:r>
              <a:rPr lang="en-IN" sz="2000" dirty="0" smtClean="0"/>
              <a:t>systemic </a:t>
            </a:r>
            <a:r>
              <a:rPr lang="en-IN" sz="2000" dirty="0"/>
              <a:t>disease characterized by non-</a:t>
            </a:r>
            <a:r>
              <a:rPr lang="en-IN" sz="2000" dirty="0" err="1"/>
              <a:t>caseating</a:t>
            </a:r>
            <a:r>
              <a:rPr lang="en-IN" sz="2000" dirty="0"/>
              <a:t> </a:t>
            </a:r>
            <a:r>
              <a:rPr lang="en-IN" sz="2000" dirty="0" smtClean="0"/>
              <a:t>granulomas.</a:t>
            </a:r>
          </a:p>
          <a:p>
            <a:pPr lvl="1"/>
            <a:r>
              <a:rPr lang="en-IN" sz="2000" dirty="0" smtClean="0"/>
              <a:t> </a:t>
            </a:r>
            <a:r>
              <a:rPr lang="en-IN" sz="2000" dirty="0"/>
              <a:t>most frequent aetiology of hepatic </a:t>
            </a:r>
            <a:r>
              <a:rPr lang="en-IN" sz="2000" dirty="0" smtClean="0"/>
              <a:t>granuloma.</a:t>
            </a:r>
          </a:p>
          <a:p>
            <a:pPr lvl="1"/>
            <a:r>
              <a:rPr lang="en-US" sz="2000" dirty="0" smtClean="0"/>
              <a:t>Liver is the third most common organ involved.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19080205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Systemic </a:t>
            </a:r>
            <a:r>
              <a:rPr lang="en-IN" dirty="0" smtClean="0"/>
              <a:t>disorders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sz="2400" dirty="0" err="1" smtClean="0"/>
              <a:t>Haemochromatosis</a:t>
            </a:r>
            <a:endParaRPr lang="en-IN" sz="2400" dirty="0" smtClean="0"/>
          </a:p>
          <a:p>
            <a:endParaRPr lang="en-IN" sz="2400" dirty="0" smtClean="0"/>
          </a:p>
          <a:p>
            <a:r>
              <a:rPr lang="en-US" sz="2400" dirty="0" smtClean="0"/>
              <a:t>Amyloidosis (AL &amp; TTR)</a:t>
            </a:r>
          </a:p>
          <a:p>
            <a:endParaRPr lang="en-US" sz="2400" dirty="0" smtClean="0"/>
          </a:p>
          <a:p>
            <a:r>
              <a:rPr lang="en-US" sz="2400" dirty="0" smtClean="0"/>
              <a:t>Wilsons disease</a:t>
            </a:r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68396424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/>
              <a:t>Alcoholic heart muscle and liver </a:t>
            </a:r>
            <a:r>
              <a:rPr lang="en-IN" dirty="0" smtClean="0"/>
              <a:t>disease</a:t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752600"/>
            <a:ext cx="7772400" cy="4556761"/>
          </a:xfrm>
        </p:spPr>
        <p:txBody>
          <a:bodyPr>
            <a:normAutofit/>
          </a:bodyPr>
          <a:lstStyle/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Alcohol abuse can harm both the liver and the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heart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C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hronic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(10– 12 years) consumption of amounts of ethanol as low as 25 g/day in males and 12 g/day in females is associated with an increased risk of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cirrhosis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.</a:t>
            </a:r>
            <a:endParaRPr lang="en-IN" sz="2400" dirty="0" smtClean="0">
              <a:latin typeface="Calibri" pitchFamily="34" charset="0"/>
              <a:cs typeface="Calibri" pitchFamily="34" charset="0"/>
            </a:endParaRP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&gt;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90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g/day for at least 5 years appear to be needed for inducing detectable changes in cardiac structure and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function.</a:t>
            </a:r>
          </a:p>
          <a:p>
            <a:r>
              <a:rPr lang="en-IN" sz="2400" dirty="0" smtClean="0">
                <a:latin typeface="Calibri" pitchFamily="34" charset="0"/>
                <a:cs typeface="Calibri" pitchFamily="34" charset="0"/>
              </a:rPr>
              <a:t>A </a:t>
            </a:r>
            <a:r>
              <a:rPr lang="en-IN" sz="2400" dirty="0">
                <a:latin typeface="Calibri" pitchFamily="34" charset="0"/>
                <a:cs typeface="Calibri" pitchFamily="34" charset="0"/>
              </a:rPr>
              <a:t>moderate alcohol consumption (about 25 g/day) may protect against cardiovascular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events.</a:t>
            </a:r>
          </a:p>
          <a:p>
            <a:r>
              <a:rPr lang="en-IN" sz="2400" dirty="0">
                <a:latin typeface="Calibri" pitchFamily="34" charset="0"/>
                <a:cs typeface="Calibri" pitchFamily="34" charset="0"/>
              </a:rPr>
              <a:t>In any case, there is a correlation between development of alcoholic heart muscle disease and alcoholic </a:t>
            </a:r>
            <a:r>
              <a:rPr lang="en-IN" sz="2400" dirty="0" smtClean="0">
                <a:latin typeface="Calibri" pitchFamily="34" charset="0"/>
                <a:cs typeface="Calibri" pitchFamily="34" charset="0"/>
              </a:rPr>
              <a:t>cirrhosis.</a:t>
            </a:r>
          </a:p>
          <a:p>
            <a:endParaRPr lang="en-IN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120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6629400"/>
          </a:xfrm>
          <a:scene3d>
            <a:camera prst="orthographicFront"/>
            <a:lightRig rig="threePt" dir="t"/>
          </a:scene3d>
          <a:sp3d>
            <a:bevelT prst="convex"/>
          </a:sp3d>
        </p:spPr>
        <p:txBody>
          <a:bodyPr>
            <a:normAutofit/>
          </a:bodyPr>
          <a:lstStyle/>
          <a:p>
            <a:pPr algn="l"/>
            <a:r>
              <a:rPr lang="en-US" sz="3600" dirty="0" smtClean="0">
                <a:latin typeface="Arial Narrow" pitchFamily="34" charset="0"/>
              </a:rPr>
              <a:t>                     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  <a:t>Paddle placement</a:t>
            </a:r>
            <a:b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itchFamily="34" charset="0"/>
              </a:rPr>
            </a:br>
            <a: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rgbClr val="FF0000"/>
                </a:solidFill>
                <a:latin typeface="Arial Narrow" pitchFamily="34" charset="0"/>
              </a:rPr>
            </a:br>
            <a:r>
              <a:rPr lang="en-US" sz="3200" dirty="0" smtClean="0">
                <a:solidFill>
                  <a:schemeClr val="tx1"/>
                </a:solidFill>
                <a:latin typeface="Arial Narrow" pitchFamily="34" charset="0"/>
              </a:rPr>
              <a:t>4 Positions ----</a:t>
            </a: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latin typeface="Arial Narrow" pitchFamily="34" charset="0"/>
              </a:rPr>
              <a:t>           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Anterior-lateral  &gt; most convenient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                  Anterior-posterior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                  Anterior-left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infrascapular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                  Anterior-right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infrascapular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tx1"/>
                </a:solidFill>
                <a:latin typeface="Arial Narrow" pitchFamily="34" charset="0"/>
              </a:rPr>
              <a:t>Anterior-lateral position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----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        one – right of sternum below clavicle (2</a:t>
            </a:r>
            <a:r>
              <a:rPr lang="en-US" sz="2400" baseline="30000" dirty="0" smtClean="0">
                <a:solidFill>
                  <a:schemeClr val="tx1"/>
                </a:solidFill>
                <a:latin typeface="Arial Narrow" pitchFamily="34" charset="0"/>
              </a:rPr>
              <a:t>nd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&amp; 3</a:t>
            </a:r>
            <a:r>
              <a:rPr lang="en-US" sz="2400" baseline="30000" dirty="0" smtClean="0">
                <a:solidFill>
                  <a:schemeClr val="tx1"/>
                </a:solidFill>
                <a:latin typeface="Arial Narrow" pitchFamily="34" charset="0"/>
              </a:rPr>
              <a:t>rd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ICS)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        other – left 4</a:t>
            </a:r>
            <a:r>
              <a:rPr lang="en-US" sz="2400" baseline="30000" dirty="0" smtClean="0">
                <a:solidFill>
                  <a:schemeClr val="tx1"/>
                </a:solidFill>
                <a:latin typeface="Arial Narrow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or 5</a:t>
            </a:r>
            <a:r>
              <a:rPr lang="en-US" sz="2400" baseline="30000" dirty="0" smtClean="0">
                <a:solidFill>
                  <a:schemeClr val="tx1"/>
                </a:solidFill>
                <a:latin typeface="Arial Narrow" pitchFamily="34" charset="0"/>
              </a:rPr>
              <a:t>th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ICS mid </a:t>
            </a:r>
            <a:r>
              <a:rPr lang="en-US" sz="2400" dirty="0" err="1" smtClean="0">
                <a:solidFill>
                  <a:schemeClr val="tx1"/>
                </a:solidFill>
                <a:latin typeface="Arial Narrow" pitchFamily="34" charset="0"/>
              </a:rPr>
              <a:t>axillary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 line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Reversing paddle markings “sternum &amp; apex” </a:t>
            </a:r>
            <a:r>
              <a:rPr lang="en-US" sz="2400" dirty="0" smtClean="0">
                <a:solidFill>
                  <a:srgbClr val="FF0000"/>
                </a:solidFill>
                <a:latin typeface="Arial Narrow" pitchFamily="34" charset="0"/>
              </a:rPr>
              <a:t>does not </a:t>
            </a: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affect defibrillation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Paddles placed along axis of heart.</a:t>
            </a:r>
            <a:b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</a:br>
            <a:r>
              <a:rPr lang="en-US" sz="2400" dirty="0" smtClean="0">
                <a:solidFill>
                  <a:schemeClr val="tx1"/>
                </a:solidFill>
                <a:latin typeface="Arial Narrow" pitchFamily="34" charset="0"/>
              </a:rPr>
              <a:t>AP- placement used in children with adult paddles.</a:t>
            </a:r>
            <a:endParaRPr lang="en-US" sz="2400" b="1" dirty="0">
              <a:solidFill>
                <a:schemeClr val="tx1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7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838201"/>
            <a:ext cx="7315200" cy="6095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Paddle position</a:t>
            </a:r>
            <a:endParaRPr lang="en-IN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981200"/>
            <a:ext cx="2895600" cy="34290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1" y="2667000"/>
            <a:ext cx="3910012" cy="2514600"/>
          </a:xfrm>
        </p:spPr>
      </p:pic>
    </p:spTree>
    <p:extLst>
      <p:ext uri="{BB962C8B-B14F-4D97-AF65-F5344CB8AC3E}">
        <p14:creationId xmlns:p14="http://schemas.microsoft.com/office/powerpoint/2010/main" val="1431291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ctive">
  <a:themeElements>
    <a:clrScheme name="Perspec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c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1437</TotalTime>
  <Words>3013</Words>
  <Application>Microsoft Office PowerPoint</Application>
  <PresentationFormat>On-screen Show (4:3)</PresentationFormat>
  <Paragraphs>369</Paragraphs>
  <Slides>73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Perspective</vt:lpstr>
      <vt:lpstr>Dessert session</vt:lpstr>
      <vt:lpstr>Middle aortic syndrome</vt:lpstr>
      <vt:lpstr>PowerPoint Presentation</vt:lpstr>
      <vt:lpstr>Causes of MAS</vt:lpstr>
      <vt:lpstr>SOV aneurysm into IVS:  m mode findings</vt:lpstr>
      <vt:lpstr>PowerPoint Presentation</vt:lpstr>
      <vt:lpstr>Defibrillation </vt:lpstr>
      <vt:lpstr>                      Paddle placement  4 Positions ----             Anterior-lateral  &gt; most convenient                    Anterior-posterior                    Anterior-left infrascapular                    Anterior-right infrascapular  Anterior-lateral position ----          one – right of sternum below clavicle (2nd &amp; 3rd ICS)          other – left 4th or 5th ICS mid axillary line  Reversing paddle markings “sternum &amp; apex” does not affect defibrillation  Paddles placed along axis of heart. AP- placement used in children with adult paddles.</vt:lpstr>
      <vt:lpstr>Paddle position</vt:lpstr>
      <vt:lpstr>Paddle Size</vt:lpstr>
      <vt:lpstr>Paddle placement in patients with ICD/ pacemaker</vt:lpstr>
      <vt:lpstr>Electromagnetic interference</vt:lpstr>
      <vt:lpstr>EMI</vt:lpstr>
      <vt:lpstr>Electromagnetic interference can affect pacing:</vt:lpstr>
      <vt:lpstr>PowerPoint Presentation</vt:lpstr>
      <vt:lpstr>EFFECTS OF EMI ON ICDs</vt:lpstr>
      <vt:lpstr>Precautions to be taken while using electrocautery</vt:lpstr>
      <vt:lpstr>PowerPoint Presentation</vt:lpstr>
      <vt:lpstr>Harmonic scalpel</vt:lpstr>
      <vt:lpstr>Differentiation of true/false lumen by TEE</vt:lpstr>
      <vt:lpstr>PowerPoint Presentation</vt:lpstr>
      <vt:lpstr>Mechanisms of AR in patients with aortic dissection</vt:lpstr>
      <vt:lpstr>PowerPoint Presentation</vt:lpstr>
      <vt:lpstr>AP Window classification </vt:lpstr>
      <vt:lpstr>Aorto pulmonary window</vt:lpstr>
      <vt:lpstr>PowerPoint Presentation</vt:lpstr>
      <vt:lpstr>Truncus arteriosus surgery</vt:lpstr>
      <vt:lpstr>Truncus arteriosus</vt:lpstr>
      <vt:lpstr>PowerPoint Presentation</vt:lpstr>
      <vt:lpstr>TECHNIQUE OF OPERATION </vt:lpstr>
      <vt:lpstr>Truncus surgery</vt:lpstr>
      <vt:lpstr>TAPVC surgery</vt:lpstr>
      <vt:lpstr>The principle of operative repair</vt:lpstr>
      <vt:lpstr>Supracardiac TAPVC</vt:lpstr>
      <vt:lpstr>Supracardiac TAPVC</vt:lpstr>
      <vt:lpstr>Cardiac TAPVC</vt:lpstr>
      <vt:lpstr>Cardiac TAPVC</vt:lpstr>
      <vt:lpstr>Infracardiac </vt:lpstr>
      <vt:lpstr>Recurrent pulmonary venous obstruction  </vt:lpstr>
      <vt:lpstr>Recurrent pulmonary venous obstruction</vt:lpstr>
      <vt:lpstr>Cardiac manifestations of Kawasaki Disease</vt:lpstr>
      <vt:lpstr>Cardiac manifestations</vt:lpstr>
      <vt:lpstr>Heart and liver</vt:lpstr>
      <vt:lpstr>Cardiac hepatopathy  </vt:lpstr>
      <vt:lpstr>Macrocirculation of liver   </vt:lpstr>
      <vt:lpstr>Microcirculation   </vt:lpstr>
      <vt:lpstr>PowerPoint Presentation</vt:lpstr>
      <vt:lpstr>CONGESTIVE HEPATOPATHY   </vt:lpstr>
      <vt:lpstr>“nutmeg appearance”- congested liver</vt:lpstr>
      <vt:lpstr>Clinical Features   </vt:lpstr>
      <vt:lpstr>Ascites    </vt:lpstr>
      <vt:lpstr>Abdominal imaging    </vt:lpstr>
      <vt:lpstr>LFT   </vt:lpstr>
      <vt:lpstr>Prognosis </vt:lpstr>
      <vt:lpstr>Hypoxic hepatitis  </vt:lpstr>
      <vt:lpstr>PowerPoint Presentation</vt:lpstr>
      <vt:lpstr>Histopathology  </vt:lpstr>
      <vt:lpstr>Clinical features   </vt:lpstr>
      <vt:lpstr>    </vt:lpstr>
      <vt:lpstr>The differential diagnosis  </vt:lpstr>
      <vt:lpstr>Cirrhotic cardiomyopathy</vt:lpstr>
      <vt:lpstr>Cirrhotic cardiomyopathy</vt:lpstr>
      <vt:lpstr>Features of cirrhotic cardiomyopathy  </vt:lpstr>
      <vt:lpstr>Impaired cardiac response to exercise</vt:lpstr>
      <vt:lpstr>Impaired cardiac response to exercise -mechanisms</vt:lpstr>
      <vt:lpstr>PowerPoint Presentation</vt:lpstr>
      <vt:lpstr>PowerPoint Presentation</vt:lpstr>
      <vt:lpstr>Pathophysiology in cirrhotic cardiomyopathy</vt:lpstr>
      <vt:lpstr>Conditions affecting both the liver and the heart</vt:lpstr>
      <vt:lpstr>Infections </vt:lpstr>
      <vt:lpstr>Inflammatory disorders </vt:lpstr>
      <vt:lpstr>Systemic disorders </vt:lpstr>
      <vt:lpstr>Alcoholic heart muscle and liver disease  </vt:lpstr>
    </vt:vector>
  </TitlesOfParts>
  <Company>Berts-pc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Dessert session</dc:title>
  <dc:creator>use_me_only</dc:creator>
  <cp:lastModifiedBy>Samsung</cp:lastModifiedBy>
  <cp:revision>96</cp:revision>
  <dcterms:created xsi:type="dcterms:W3CDTF">2015-07-12T17:38:33Z</dcterms:created>
  <dcterms:modified xsi:type="dcterms:W3CDTF">2015-09-28T03:14:20Z</dcterms:modified>
</cp:coreProperties>
</file>